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</p:sldMasterIdLst>
  <p:sldIdLst>
    <p:sldId id="271" r:id="rId2"/>
    <p:sldId id="276" r:id="rId3"/>
    <p:sldId id="273" r:id="rId4"/>
    <p:sldId id="272" r:id="rId5"/>
    <p:sldId id="274" r:id="rId6"/>
    <p:sldId id="275" r:id="rId7"/>
    <p:sldId id="277" r:id="rId8"/>
    <p:sldId id="279" r:id="rId9"/>
    <p:sldId id="278" r:id="rId10"/>
    <p:sldId id="282" r:id="rId11"/>
    <p:sldId id="281" r:id="rId12"/>
    <p:sldId id="280" r:id="rId13"/>
    <p:sldId id="257" r:id="rId14"/>
    <p:sldId id="258" r:id="rId15"/>
    <p:sldId id="259" r:id="rId16"/>
    <p:sldId id="269" r:id="rId17"/>
    <p:sldId id="261" r:id="rId18"/>
    <p:sldId id="263" r:id="rId19"/>
    <p:sldId id="262" r:id="rId20"/>
    <p:sldId id="260" r:id="rId21"/>
    <p:sldId id="264" r:id="rId22"/>
    <p:sldId id="265" r:id="rId23"/>
    <p:sldId id="266" r:id="rId24"/>
    <p:sldId id="268" r:id="rId25"/>
    <p:sldId id="256" r:id="rId26"/>
    <p:sldId id="283" r:id="rId27"/>
    <p:sldId id="285" r:id="rId28"/>
    <p:sldId id="284" r:id="rId29"/>
    <p:sldId id="286" r:id="rId30"/>
    <p:sldId id="300" r:id="rId31"/>
    <p:sldId id="267" r:id="rId32"/>
    <p:sldId id="301" r:id="rId33"/>
    <p:sldId id="289" r:id="rId34"/>
    <p:sldId id="302" r:id="rId35"/>
    <p:sldId id="303" r:id="rId36"/>
    <p:sldId id="304" r:id="rId37"/>
    <p:sldId id="305" r:id="rId38"/>
    <p:sldId id="306" r:id="rId39"/>
    <p:sldId id="292" r:id="rId40"/>
    <p:sldId id="291" r:id="rId41"/>
    <p:sldId id="293" r:id="rId42"/>
    <p:sldId id="294" r:id="rId43"/>
    <p:sldId id="295" r:id="rId44"/>
    <p:sldId id="296" r:id="rId45"/>
    <p:sldId id="298" r:id="rId46"/>
    <p:sldId id="299" r:id="rId47"/>
    <p:sldId id="308" r:id="rId48"/>
    <p:sldId id="287" r:id="rId49"/>
    <p:sldId id="321" r:id="rId50"/>
    <p:sldId id="320" r:id="rId51"/>
    <p:sldId id="309" r:id="rId52"/>
    <p:sldId id="317" r:id="rId53"/>
    <p:sldId id="318" r:id="rId54"/>
    <p:sldId id="322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4"/>
    <a:srgbClr val="B99C89"/>
    <a:srgbClr val="937E74"/>
    <a:srgbClr val="806E67"/>
    <a:srgbClr val="413835"/>
    <a:srgbClr val="6D4738"/>
    <a:srgbClr val="00D8FF"/>
    <a:srgbClr val="E0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 snapToObjects="1" showGuides="1">
      <p:cViewPr varScale="1">
        <p:scale>
          <a:sx n="111" d="100"/>
          <a:sy n="111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1F9C5-A5B3-42B6-A3D1-3C36F3EB9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F97A3-7FC4-4CFE-9B07-98588143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1D021-F5D6-420E-A76E-70C4903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ABC97-161B-4B84-B973-E07ED516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B1CF97-11F8-42B0-9FD3-89594EF4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2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456EB-C9CF-493C-9F29-AAC795A60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9DC2DE-E4CA-40FB-B47A-D9EBFCD60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51443-5AB1-4971-8774-97AB03CE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2F1FE-BE09-4717-A814-C8565797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8ED71-9066-424F-9B7A-269B1F90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804E0C-1D73-489F-947F-28360560E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3DA54A-8A79-4548-A376-4C4BC48A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5E32F-0E24-4465-B8F0-4687FA88C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BB4187-760F-4459-9238-8E6A3A4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D8001-52E3-407C-863E-1DF5083A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4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5F02-88DD-4606-84CF-61A71F7CD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8E511-1D1A-4851-9FAB-1C43F813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FFAD5-92F5-4E3D-B476-9E81462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31890"/>
            <a:ext cx="2743835" cy="365760"/>
          </a:xfrm>
        </p:spPr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15FE0-087E-4F65-A336-15F43CB5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189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CBBC4-FEE2-43CB-A39E-441434B6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1890"/>
            <a:ext cx="2743835" cy="365760"/>
          </a:xfrm>
        </p:spPr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73A82-F052-4113-972D-2196FE85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FE558-8498-4764-8E51-F07C8BEF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9387F-BA10-44B2-983D-76AB9113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8C98D-D503-4479-9460-F05C1BF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D9176D-BCD1-40A0-8E76-F9A13847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0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6045C-D9AA-4C38-8E5B-9BFD71F6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E1DF8-F234-4463-9775-C01BFF67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F285E2-08D0-4D2D-8FF3-8CA0549F1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1CEC6-EC07-40F8-8451-08A29C2B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A61AAD-D520-4966-9F16-0C7773F9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638B1-C53B-491F-871A-541CF063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77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00BB2-C1C2-41C7-A523-A4B86370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383FB-AC07-453A-92A7-51AAB847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D2C0C3-2D46-48C3-A0F6-54A2EB62F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27EA8D-DB83-42D4-A243-80BF3F792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665741-F486-4CA8-AB51-67D4C3AD8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2531E-0586-470C-8FA9-F2A8DA1A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775B17-58D1-4436-9849-61E7F843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F74CD-B171-45E8-AD4F-618E51CD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BFF76-1A32-41C2-9EB5-A188E2B7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B935B5-F784-4624-BA7A-A3960350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7BAA50-2E2B-49B6-9332-144E3DE9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A9DDD2-2C2F-45D1-B90E-C050615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5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BBA368-52E3-4EA4-A5E3-C5E80774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77AA8C-7B3A-4C3C-9CFC-BB37E0A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96A93-9A50-43EC-B8AA-8230F579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92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8FF0A-4BC4-4C67-B34A-00371E13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98FD7-76D6-4E59-80C4-FFB61B76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71848-CEE4-4553-A99F-F791DAA0E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0728AE-8B3D-4AC0-8771-70467A6B5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A7C5C9-8E79-4B75-A663-BD9ECA9A6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BF080-7917-412F-85BB-1F935DCE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A78F2-623C-42D7-BDC4-D31BD4D0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90F2A4-3714-4FEE-9BD5-095CD5D579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0A9DD1-AD15-4E31-9ED6-67FDBC12C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897AE-1F9C-473C-BF31-FE17ED201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EA16E8-B0E9-42E3-AC7F-94F3E464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5DA9B-4DB1-442F-B65B-8EE75BEB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1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B23A9E-1D23-4B87-88B1-9C3F18209318}"/>
              </a:ext>
            </a:extLst>
          </p:cNvPr>
          <p:cNvSpPr/>
          <p:nvPr userDrawn="1"/>
        </p:nvSpPr>
        <p:spPr>
          <a:xfrm>
            <a:off x="156210" y="112395"/>
            <a:ext cx="11880215" cy="6598920"/>
          </a:xfrm>
          <a:prstGeom prst="rect">
            <a:avLst/>
          </a:prstGeom>
          <a:solidFill>
            <a:srgbClr val="F2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508BE6-AE76-48F1-800B-F7CA4B7A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F1DA1-2E17-4A5E-9C52-BD49D2FC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74CB-99D3-49E9-8899-6AEF65AAB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7CC9-60C2-4955-9600-183FA6C92FA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1C4C2-FCBE-4FE9-B339-73DF39DB1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18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CC625-3D2F-489B-ABC4-D0C20B38D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318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BE2CB-6BED-4FE9-B66A-C166BE3A2E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2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806E67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99C89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5.wdp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9E35-D990-43A1-BD95-3294BD9CD0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/>
          <a:lstStyle/>
          <a:p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 문제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!!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30FFB4-CD38-4A65-89BC-E4312C632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anchor="ctr"/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기반 양자택일 퀴즈 앱</a:t>
            </a:r>
          </a:p>
        </p:txBody>
      </p:sp>
      <p:pic>
        <p:nvPicPr>
          <p:cNvPr id="4" name="full">
            <a:hlinkClick r:id="" action="ppaction://media"/>
            <a:extLst>
              <a:ext uri="{FF2B5EF4-FFF2-40B4-BE49-F238E27FC236}">
                <a16:creationId xmlns:a16="http://schemas.microsoft.com/office/drawing/2014/main" id="{D70D2DC7-8ADC-41E3-97B6-AFE9397C0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11231880" y="6574155"/>
            <a:ext cx="45720" cy="45720"/>
          </a:xfrm>
          <a:prstGeom prst="rect">
            <a:avLst/>
          </a:prstGeom>
        </p:spPr>
      </p:pic>
      <p:pic>
        <p:nvPicPr>
          <p:cNvPr id="7" name="full">
            <a:hlinkClick r:id="" action="ppaction://media"/>
            <a:extLst>
              <a:ext uri="{FF2B5EF4-FFF2-40B4-BE49-F238E27FC236}">
                <a16:creationId xmlns:a16="http://schemas.microsoft.com/office/drawing/2014/main" id="{05F2F581-9981-43C0-AE2C-1A5A0804A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4687" y="58156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7" objId="5"/>
        <p14:playEvt time="119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8420-A06D-4F1B-B8A7-5D78F1C8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5600" cy="2852420"/>
          </a:xfrm>
        </p:spPr>
        <p:txBody>
          <a:bodyPr anchor="ctr"/>
          <a:lstStyle/>
          <a:p>
            <a:pPr algn="ctr"/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문제야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 </a:t>
            </a:r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  <a:endParaRPr lang="ko-KR" altLang="en-US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5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FD83F-DB2D-4028-9517-AFA822DE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940"/>
            <a:ext cx="10515600" cy="4008120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근데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 </a:t>
            </a: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재미로 프로젝트를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진행하는게 의미가 있을까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좀 더 의미 있는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프로젝트를 생각해볼까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4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CF8FE-5BD8-451D-B641-6BA7B9C7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지금 가장 문제가 되는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연예계를 대상으로 </a:t>
            </a:r>
            <a:b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좋은 해결 방안이 될 수 있진 않을까</a:t>
            </a:r>
            <a:r>
              <a:rPr lang="en-US" altLang="ko-KR" sz="44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44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7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49"/>
                                  </p:iterate>
                                  <p:childTnLst>
                                    <p:set>
                                      <p:cBhvr override="childStyle"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884517-89B2-4681-9CFF-A914401A77B9}"/>
              </a:ext>
            </a:extLst>
          </p:cNvPr>
          <p:cNvSpPr txBox="1"/>
          <p:nvPr/>
        </p:nvSpPr>
        <p:spPr>
          <a:xfrm>
            <a:off x="2205990" y="391795"/>
            <a:ext cx="754761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팬클럽의 역사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E1272E68-2E46-44F8-B430-973E6D7C8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531DDD8-15F7-41BC-BFC9-9310D2BE4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000" y="1626870"/>
            <a:ext cx="10413365" cy="45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4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BCD623-C70E-4914-8705-6DE6672B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0" y="106936"/>
            <a:ext cx="10809762" cy="6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B104C-2E86-4AF3-8E7A-EF84A14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18746"/>
            <a:ext cx="11351260" cy="65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push dir="u"/>
      </p:transition>
    </mc:Choice>
    <mc:Fallback xmlns="">
      <p:transition spd="slow" advClick="0" advTm="2000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62150-BC19-4130-A190-96FBBBDB9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7725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팬들의 문화 </a:t>
            </a:r>
            <a:b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잘 지켜지고 있을까</a:t>
            </a:r>
            <a:r>
              <a:rPr lang="en-US" altLang="ko-KR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41383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5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2C8A92-A0DF-43D0-8D08-977C7BD1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100%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국민에 의한 투표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국민프로듀서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EEBB20-B292-4937-9A7E-E8A64042F768}"/>
              </a:ext>
            </a:extLst>
          </p:cNvPr>
          <p:cNvGrpSpPr/>
          <p:nvPr/>
        </p:nvGrpSpPr>
        <p:grpSpPr>
          <a:xfrm>
            <a:off x="7216775" y="1737995"/>
            <a:ext cx="4330700" cy="4037965"/>
            <a:chOff x="7216775" y="1737995"/>
            <a:chExt cx="4330700" cy="40379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72F6BDF-AE5D-4338-9A3B-0C601055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98253">
              <a:off x="7216775" y="1737995"/>
              <a:ext cx="4330700" cy="4037965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F16EDF5-5C22-475C-B1CF-7B91AB0BE0A4}"/>
                </a:ext>
              </a:extLst>
            </p:cNvPr>
            <p:cNvSpPr/>
            <p:nvPr/>
          </p:nvSpPr>
          <p:spPr>
            <a:xfrm rot="19890251">
              <a:off x="9305925" y="3220720"/>
              <a:ext cx="411480" cy="489585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DE40C1E-B937-4C47-BAF4-083EC6B5B698}"/>
                </a:ext>
              </a:extLst>
            </p:cNvPr>
            <p:cNvSpPr/>
            <p:nvPr/>
          </p:nvSpPr>
          <p:spPr>
            <a:xfrm rot="19890251">
              <a:off x="7953375" y="3618865"/>
              <a:ext cx="339725" cy="452120"/>
            </a:xfrm>
            <a:prstGeom prst="ellipse">
              <a:avLst/>
            </a:prstGeom>
            <a:solidFill>
              <a:srgbClr val="EFD5CF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C5AAD2-4066-49F6-8709-4E7E078A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30" y="960120"/>
            <a:ext cx="2810510" cy="539178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4848CCE-9443-45AC-B6FA-DB74D682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126">
            <a:off x="842645" y="1064895"/>
            <a:ext cx="3773805" cy="51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E3200-9655-41C7-A9BB-68D5EC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790"/>
            <a:ext cx="10515600" cy="675005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투표에 대한 신뢰도 하락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3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팬들간의</a:t>
            </a:r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내부 분열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9C6FC-59BB-4980-8B0B-060E9A9F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59535"/>
            <a:ext cx="2384425" cy="5154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C43135-8C46-4ED2-A938-1EDEAC9C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358900"/>
            <a:ext cx="2384425" cy="51606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7D21B0-864B-40D0-8FE1-E348F122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915" y="1353820"/>
            <a:ext cx="2384425" cy="51606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D3BF25-E30E-4513-B905-928497DEE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095" y="869315"/>
            <a:ext cx="2384425" cy="51606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84D0A-E7DD-484F-AAD4-2FAE1C2A6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315" y="869315"/>
            <a:ext cx="2365375" cy="5120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42199D-C594-44AD-9F60-CA59B4802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350" y="869315"/>
            <a:ext cx="2365375" cy="51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wipe/>
      </p:transition>
    </mc:Choice>
    <mc:Fallback xmlns="">
      <p:transition spd="slow" advClick="0" advTm="4000">
        <p:wipe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9B50F-3E20-4D74-905C-B6779036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675005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ko-KR" altLang="en-US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서로 물고 뜯는 팬 문화</a:t>
            </a:r>
            <a:r>
              <a:rPr lang="en-US" altLang="ko-KR" sz="3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3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345321-634D-46B5-A55F-D1CD8F4DF6DC}"/>
              </a:ext>
            </a:extLst>
          </p:cNvPr>
          <p:cNvGrpSpPr/>
          <p:nvPr/>
        </p:nvGrpSpPr>
        <p:grpSpPr>
          <a:xfrm>
            <a:off x="472440" y="3429000"/>
            <a:ext cx="5534025" cy="1543050"/>
            <a:chOff x="472440" y="3429000"/>
            <a:chExt cx="5534025" cy="15430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0F9BC0-0D45-4F4A-B4CB-CADF9F43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" y="3429000"/>
              <a:ext cx="5534025" cy="15430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>
              <a:spLocks/>
            </p:cNvSpPr>
            <p:nvPr/>
          </p:nvSpPr>
          <p:spPr>
            <a:xfrm>
              <a:off x="1127760" y="3569970"/>
              <a:ext cx="2112645" cy="30988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1061085" y="4146550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7" name="직사각형 6"/>
            <p:cNvSpPr>
              <a:spLocks/>
            </p:cNvSpPr>
            <p:nvPr/>
          </p:nvSpPr>
          <p:spPr>
            <a:xfrm>
              <a:off x="221678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8" name="직사각형 7"/>
            <p:cNvSpPr>
              <a:spLocks/>
            </p:cNvSpPr>
            <p:nvPr/>
          </p:nvSpPr>
          <p:spPr>
            <a:xfrm>
              <a:off x="1903730" y="475043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4391025" y="4146550"/>
              <a:ext cx="506730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0" name="직사각형 9"/>
            <p:cNvSpPr>
              <a:spLocks/>
            </p:cNvSpPr>
            <p:nvPr/>
          </p:nvSpPr>
          <p:spPr>
            <a:xfrm>
              <a:off x="4233545" y="4742815"/>
              <a:ext cx="664845" cy="52070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1" name="타원 10"/>
            <p:cNvSpPr>
              <a:spLocks/>
            </p:cNvSpPr>
            <p:nvPr/>
          </p:nvSpPr>
          <p:spPr>
            <a:xfrm>
              <a:off x="570230" y="3490595"/>
              <a:ext cx="460375" cy="468630"/>
            </a:xfrm>
            <a:prstGeom prst="ellipse">
              <a:avLst/>
            </a:prstGeom>
            <a:ln w="0">
              <a:noFill/>
              <a:prstDash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948C0-3502-434A-BB30-EDAD0578D19E}"/>
              </a:ext>
            </a:extLst>
          </p:cNvPr>
          <p:cNvGrpSpPr/>
          <p:nvPr/>
        </p:nvGrpSpPr>
        <p:grpSpPr>
          <a:xfrm>
            <a:off x="182245" y="1173480"/>
            <a:ext cx="5638800" cy="971550"/>
            <a:chOff x="182245" y="1173480"/>
            <a:chExt cx="5638800" cy="971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75AB44-B3ED-4D98-9040-04B23382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45" y="1173480"/>
              <a:ext cx="5638800" cy="9715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11A9BFE-D333-4F22-A0E6-63E88D5428EC}"/>
                </a:ext>
              </a:extLst>
            </p:cNvPr>
            <p:cNvSpPr/>
            <p:nvPr/>
          </p:nvSpPr>
          <p:spPr>
            <a:xfrm>
              <a:off x="889000" y="1250315"/>
              <a:ext cx="2112010" cy="16065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CFF78D-0D55-4117-9AA7-DCBA3CA528A6}"/>
                </a:ext>
              </a:extLst>
            </p:cNvPr>
            <p:cNvSpPr/>
            <p:nvPr/>
          </p:nvSpPr>
          <p:spPr>
            <a:xfrm>
              <a:off x="3270885" y="1656080"/>
              <a:ext cx="1024255" cy="8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9E078C-DE83-4F43-A223-997039FC6677}"/>
              </a:ext>
            </a:extLst>
          </p:cNvPr>
          <p:cNvGrpSpPr/>
          <p:nvPr/>
        </p:nvGrpSpPr>
        <p:grpSpPr>
          <a:xfrm>
            <a:off x="836930" y="2378075"/>
            <a:ext cx="3028950" cy="809625"/>
            <a:chOff x="836930" y="2378075"/>
            <a:chExt cx="3028950" cy="809625"/>
          </a:xfrm>
        </p:grpSpPr>
        <p:pic>
          <p:nvPicPr>
            <p:cNvPr id="17" name="그림 16" descr="C:/Users/hanso/AppData/Roaming/PolarisOffice8/ETemp/2192_12078912/image18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36930" y="2378075"/>
              <a:ext cx="3029585" cy="81026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" name="직사각형 17"/>
            <p:cNvSpPr>
              <a:spLocks/>
            </p:cNvSpPr>
            <p:nvPr/>
          </p:nvSpPr>
          <p:spPr>
            <a:xfrm>
              <a:off x="902970" y="2385695"/>
              <a:ext cx="2112645" cy="169545"/>
            </a:xfrm>
            <a:prstGeom prst="rect">
              <a:avLst/>
            </a:prstGeom>
            <a:solidFill>
              <a:schemeClr val="dk1"/>
            </a:solidFill>
            <a:ln w="0">
              <a:noFill/>
              <a:prstDash/>
            </a:ln>
          </p:spPr>
          <p:style>
            <a:lnRef idx="0">
              <a:srgbClr val="000000"/>
            </a:lnRef>
            <a:fillRef idx="0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7E7051D-4444-4EA6-9BB2-4A270428EB7F}"/>
              </a:ext>
            </a:extLst>
          </p:cNvPr>
          <p:cNvGrpSpPr/>
          <p:nvPr/>
        </p:nvGrpSpPr>
        <p:grpSpPr>
          <a:xfrm>
            <a:off x="6185535" y="913130"/>
            <a:ext cx="5610225" cy="2724150"/>
            <a:chOff x="6185535" y="913130"/>
            <a:chExt cx="5610225" cy="272415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CF03B4-7C41-4E28-9FCC-7D7F20156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535" y="913130"/>
              <a:ext cx="5610225" cy="27241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9126410-5DE3-4073-A5AE-A205FEF76D14}"/>
                </a:ext>
              </a:extLst>
            </p:cNvPr>
            <p:cNvSpPr/>
            <p:nvPr/>
          </p:nvSpPr>
          <p:spPr>
            <a:xfrm>
              <a:off x="6185535" y="961390"/>
              <a:ext cx="1423035" cy="4946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1A8C08-5CDE-4202-943E-A82268D66018}"/>
                </a:ext>
              </a:extLst>
            </p:cNvPr>
            <p:cNvSpPr/>
            <p:nvPr/>
          </p:nvSpPr>
          <p:spPr>
            <a:xfrm>
              <a:off x="8382000" y="2778760"/>
              <a:ext cx="1748790" cy="6794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BC8DA3F-0A9E-4560-8E3F-2439DE887960}"/>
                </a:ext>
              </a:extLst>
            </p:cNvPr>
            <p:cNvSpPr/>
            <p:nvPr/>
          </p:nvSpPr>
          <p:spPr>
            <a:xfrm>
              <a:off x="10410825" y="2190750"/>
              <a:ext cx="1143635" cy="844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581DEEF-31C5-4F7D-9ABE-D4C040955ED4}"/>
              </a:ext>
            </a:extLst>
          </p:cNvPr>
          <p:cNvGrpSpPr/>
          <p:nvPr/>
        </p:nvGrpSpPr>
        <p:grpSpPr>
          <a:xfrm>
            <a:off x="6891655" y="3743960"/>
            <a:ext cx="4239260" cy="2754630"/>
            <a:chOff x="6891655" y="3743960"/>
            <a:chExt cx="4239260" cy="275463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8B866BA-D709-475E-87DD-9799B9FD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1655" y="3743960"/>
              <a:ext cx="4239260" cy="275463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직사각형 26"/>
            <p:cNvSpPr>
              <a:spLocks/>
            </p:cNvSpPr>
            <p:nvPr/>
          </p:nvSpPr>
          <p:spPr>
            <a:xfrm>
              <a:off x="7371714" y="380174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8" name="직사각형 27"/>
            <p:cNvSpPr>
              <a:spLocks/>
            </p:cNvSpPr>
            <p:nvPr/>
          </p:nvSpPr>
          <p:spPr>
            <a:xfrm>
              <a:off x="7369810" y="5213985"/>
              <a:ext cx="3232150" cy="449580"/>
            </a:xfrm>
            <a:prstGeom prst="rect">
              <a:avLst/>
            </a:prstGeom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A2CD365-E352-4529-8D43-9D4EC503F8CC}"/>
                </a:ext>
              </a:extLst>
            </p:cNvPr>
            <p:cNvSpPr/>
            <p:nvPr/>
          </p:nvSpPr>
          <p:spPr>
            <a:xfrm>
              <a:off x="9918700" y="6002655"/>
              <a:ext cx="1063625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41BEFEE-EF1E-4414-AFD2-B9DF523A1C07}"/>
                </a:ext>
              </a:extLst>
            </p:cNvPr>
            <p:cNvSpPr/>
            <p:nvPr/>
          </p:nvSpPr>
          <p:spPr>
            <a:xfrm>
              <a:off x="7321550" y="6153150"/>
              <a:ext cx="669925" cy="476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4000">
        <p:push dir="u"/>
      </p:transition>
    </mc:Choice>
    <mc:Fallback xmlns="">
      <p:transition spd="slow" advClick="0" advTm="4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6890B-73E4-4DE1-8F8A-834AB2888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왜 만들었을까</a:t>
            </a:r>
            <a:r>
              <a:rPr lang="en-US" altLang="ko-KR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500">
        <p:push dir="u"/>
      </p:transition>
    </mc:Choice>
    <mc:Fallback xmlns="">
      <p:transition spd="slow" advClick="0" advTm="15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1375" y="1243330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팬심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(Fan-</a:t>
            </a:r>
            <a:r>
              <a:rPr lang="ko-KR" altLang="en-US" sz="4800" b="1">
                <a:latin typeface="나눔스퀘어라운드 ExtraBold" charset="0"/>
                <a:ea typeface="나눔스퀘어라운드 ExtraBold" charset="0"/>
              </a:rPr>
              <a:t>心</a:t>
            </a:r>
            <a:r>
              <a:rPr lang="en-US" altLang="ko-KR" sz="4800" b="1">
                <a:latin typeface="나눔스퀘어라운드 ExtraBold" charset="0"/>
                <a:ea typeface="나눔스퀘어라운드 ExtraBold" charset="0"/>
              </a:rPr>
              <a:t>) 악이용</a:t>
            </a:r>
            <a:endParaRPr lang="ko-KR" altLang="en-US" sz="4800" b="1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841375" y="4123055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 algn="ctr" defTabSz="91440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투표에 대한 불신 그리고 그로부터 빚어진 팬덤 간의 싸움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, </a:t>
            </a:r>
            <a:b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다른 연예인에게 쏟아지는 조롱과 비난</a:t>
            </a:r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charset="0"/>
                <a:ea typeface="나눔스퀘어라운드 ExtraBold" charset="0"/>
              </a:rPr>
              <a:t>...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000">
        <p14:reveal/>
      </p:transition>
    </mc:Choice>
    <mc:Fallback xmlns=""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9FAC-4D87-415D-93D4-243F532C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이게 팬들을 위한건가</a:t>
            </a:r>
            <a:r>
              <a:rPr lang="en-US" altLang="ko-KR" sz="5400" b="1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5400" b="1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4A519-4665-4B68-A364-7ABC1F8D8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이대로 </a:t>
            </a:r>
            <a:r>
              <a:rPr lang="en-US" altLang="ko-KR" b="1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K-</a:t>
            </a:r>
            <a:r>
              <a:rPr lang="en-US" altLang="ko-KR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POP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괜찮을까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32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348CD-BF54-4528-82D3-060201B88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635" cy="23882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지나친 경쟁때문에</a:t>
            </a:r>
            <a:br>
              <a:rPr lang="en-US" altLang="ko-KR" sz="4400" b="1">
                <a:latin typeface="나눔스퀘어라운드 ExtraBold" charset="0"/>
                <a:ea typeface="나눔스퀘어라운드 ExtraBold" charset="0"/>
              </a:rPr>
            </a:br>
            <a:r>
              <a:rPr sz="4400" b="1">
                <a:solidFill>
                  <a:srgbClr val="6E6761"/>
                </a:solidFill>
                <a:latin typeface="나눔스퀘어라운드 ExtraBold" charset="0"/>
                <a:ea typeface="나눔스퀘어라운드 ExtraBold" charset="0"/>
              </a:rPr>
              <a:t>서로에게 아픔</a:t>
            </a:r>
            <a:r>
              <a:rPr lang="ko-KR" altLang="en-US" sz="4400" b="1">
                <a:latin typeface="나눔스퀘어라운드 ExtraBold" charset="0"/>
                <a:ea typeface="나눔스퀘어라운드 ExtraBold" charset="0"/>
              </a:rPr>
              <a:t>을 남기는 것 아닐까</a:t>
            </a:r>
            <a:r>
              <a:rPr lang="en-US" altLang="ko-KR" sz="4400" b="1">
                <a:latin typeface="나눔스퀘어라운드 ExtraBold" charset="0"/>
                <a:ea typeface="나눔스퀘어라운드 ExtraBold" charset="0"/>
              </a:rPr>
              <a:t>?</a:t>
            </a:r>
            <a:endParaRPr lang="ko-KR" altLang="en-US" sz="4400" b="1"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12140" y="587375"/>
            <a:ext cx="10797540" cy="54616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5400" b="1">
                <a:solidFill>
                  <a:srgbClr val="C9B79F"/>
                </a:solidFill>
                <a:latin typeface="나눔스퀘어라운드 ExtraBold" charset="0"/>
                <a:ea typeface="나눔스퀘어라운드 ExtraBold" charset="0"/>
              </a:rPr>
              <a:t>이대로는 안되겠다.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B99C89"/>
                </a:solidFill>
                <a:latin typeface="나눔스퀘어라운드 ExtraBold" charset="0"/>
                <a:ea typeface="나눔스퀘어라운드 ExtraBold" charset="0"/>
              </a:rPr>
              <a:t>팬을 위한 앱을 만들어야지</a:t>
            </a:r>
            <a:br>
              <a:rPr lang="en-US" altLang="ko-KR" sz="5400" b="1">
                <a:latin typeface="나눔스퀘어라운드 ExtraBold" charset="0"/>
                <a:ea typeface="나눔스퀘어라운드 ExtraBold" charset="0"/>
              </a:rPr>
            </a:br>
            <a:r>
              <a:rPr sz="5400" b="1">
                <a:solidFill>
                  <a:srgbClr val="806E67"/>
                </a:solidFill>
                <a:latin typeface="나눔스퀘어라운드 ExtraBold" charset="0"/>
                <a:ea typeface="나눔스퀘어라운드 ExtraBold" charset="0"/>
              </a:rPr>
              <a:t>깨끗한 투표결과를 보여주자</a:t>
            </a: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b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ko-KR" altLang="en-US" sz="5400" b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팬에게 혜택이 돌아가게 만들자</a:t>
            </a:r>
          </a:p>
        </p:txBody>
      </p:sp>
    </p:spTree>
    <p:extLst>
      <p:ext uri="{BB962C8B-B14F-4D97-AF65-F5344CB8AC3E}">
        <p14:creationId xmlns:p14="http://schemas.microsoft.com/office/powerpoint/2010/main" val="20042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reveal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345928799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34315"/>
            <a:ext cx="11917045" cy="6394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708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/>
        <p:sndAc>
          <p:stSnd>
            <p:snd r:embed="rId4" name="넣고싶은 효과음 2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642828830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6405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7032289812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243840"/>
            <a:ext cx="1187958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641312906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anso/AppData/Roaming/PolarisOffice8/ETemp/2192_12078912/fImage74025291354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243840"/>
            <a:ext cx="11877040" cy="63728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2500">
        <p:fade thruBlk="1"/>
        <p:sndAc>
          <p:stSnd>
            <p:snd r:embed="rId2" name="넣고싶은 효과음 2.wav"/>
          </p:stSnd>
        </p:sndAc>
      </p:transition>
    </mc:Choice>
    <mc:Fallback xmlns="">
      <p:transition advClick="0" advTm="2500">
        <p:fade thruBlk="1"/>
        <p:sndAc>
          <p:stSnd>
            <p:snd r:embed="rId4" name="넣고싶은 효과음 2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3850" y="2002790"/>
            <a:ext cx="11611610" cy="285305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쉽게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이용할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수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있는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02689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목표</a:t>
            </a:r>
          </a:p>
        </p:txBody>
      </p:sp>
    </p:spTree>
    <p:extLst>
      <p:ext uri="{BB962C8B-B14F-4D97-AF65-F5344CB8AC3E}">
        <p14:creationId xmlns:p14="http://schemas.microsoft.com/office/powerpoint/2010/main" val="658489929"/>
      </p:ext>
    </p:extLst>
  </p:cSld>
  <p:clrMapOvr>
    <a:masterClrMapping/>
  </p:clrMapOvr>
  <p:transition spd="med" advClick="0" advTm="2000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397510" y="321945"/>
            <a:ext cx="471106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프로젝트 목표</a:t>
            </a:r>
          </a:p>
        </p:txBody>
      </p:sp>
      <p:pic>
        <p:nvPicPr>
          <p:cNvPr id="12" name="그림 11" descr="C:/Users/hanso/AppData/Roaming/PolarisOffice8/ETemp/2192_12078912/fImage163596292999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98650"/>
            <a:ext cx="10966450" cy="306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935574"/>
      </p:ext>
    </p:extLst>
  </p:cSld>
  <p:clrMapOvr>
    <a:masterClrMapping/>
  </p:clrMapOvr>
  <p:transition spd="slow" advClick="0" advTm="25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무엇으로 만들었나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47062"/>
      </p:ext>
    </p:extLst>
  </p:cSld>
  <p:clrMapOvr>
    <a:masterClrMapping/>
  </p:clrMapOvr>
  <p:transition spd="med" advClick="0" advTm="2000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>
                <a:solidFill>
                  <a:srgbClr val="413835"/>
                </a:solidFill>
                <a:latin typeface="나눔스퀘어라운드 ExtraBold" charset="0"/>
                <a:ea typeface="나눔스퀘어라운드 ExtraBold" charset="0"/>
              </a:rPr>
              <a:t>무엇으로 만들었나?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70E37D-899B-4EF0-ABD0-595CF6C83DF1}"/>
              </a:ext>
            </a:extLst>
          </p:cNvPr>
          <p:cNvGrpSpPr/>
          <p:nvPr/>
        </p:nvGrpSpPr>
        <p:grpSpPr>
          <a:xfrm>
            <a:off x="941705" y="1844516"/>
            <a:ext cx="10308590" cy="3982007"/>
            <a:chOff x="941705" y="1844516"/>
            <a:chExt cx="10308590" cy="398200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629130B-A26B-46B4-AB32-5207BDAC61E3}"/>
                </a:ext>
              </a:extLst>
            </p:cNvPr>
            <p:cNvGrpSpPr/>
            <p:nvPr/>
          </p:nvGrpSpPr>
          <p:grpSpPr>
            <a:xfrm>
              <a:off x="941705" y="1844516"/>
              <a:ext cx="10308590" cy="3982007"/>
              <a:chOff x="397510" y="2271633"/>
              <a:chExt cx="10308590" cy="398200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FEC4361-8B6E-4601-AED3-DB2613011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585" y="4107334"/>
                <a:ext cx="2847600" cy="76882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E581E06-8ABF-4CC9-A399-BF5D9E84E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997" b="19210"/>
              <a:stretch/>
            </p:blipFill>
            <p:spPr>
              <a:xfrm>
                <a:off x="610105" y="5193984"/>
                <a:ext cx="2847600" cy="105965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88AF4E-B683-460E-AFC0-737C76987FDB}"/>
                  </a:ext>
                </a:extLst>
              </p:cNvPr>
              <p:cNvSpPr txBox="1"/>
              <p:nvPr/>
            </p:nvSpPr>
            <p:spPr>
              <a:xfrm>
                <a:off x="3962400" y="4422115"/>
                <a:ext cx="6743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 게시판 기능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18C4CC-CDA6-41DD-8A7F-4F546D3148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9537" y="2271633"/>
                <a:ext cx="6886563" cy="5842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3200" b="1" dirty="0">
                    <a:solidFill>
                      <a:srgbClr val="413835"/>
                    </a:solidFill>
                    <a:latin typeface="나눔스퀘어라운드 ExtraBold" charset="0"/>
                    <a:ea typeface="나눔스퀘어라운드 ExtraBold" charset="0"/>
                  </a:rPr>
                  <a:t>기능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E8E38C-90B4-400F-B597-53D9388E5432}"/>
                  </a:ext>
                </a:extLst>
              </p:cNvPr>
              <p:cNvSpPr txBox="1"/>
              <p:nvPr/>
            </p:nvSpPr>
            <p:spPr>
              <a:xfrm>
                <a:off x="3962400" y="2981870"/>
                <a:ext cx="674370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회원가입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로그인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결과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b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</a:b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결과 상세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투표 제안 목록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마이 페이지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497A9E-4CB0-4FF7-AB54-A2396F458603}"/>
                  </a:ext>
                </a:extLst>
              </p:cNvPr>
              <p:cNvSpPr txBox="1"/>
              <p:nvPr/>
            </p:nvSpPr>
            <p:spPr>
              <a:xfrm>
                <a:off x="3962400" y="5282120"/>
                <a:ext cx="6743700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회원가입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/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로그인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생성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전체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b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</a:b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상세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이력 조회</a:t>
                </a:r>
                <a:r>
                  <a:rPr lang="en-US" altLang="ko-KR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, </a:t>
                </a:r>
                <a:r>
                  <a:rPr lang="ko-KR" altLang="en-US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퀴즈 상태 변경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1FE980-3F8F-4BB7-A7E7-90BD71281B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510" y="2271633"/>
                <a:ext cx="3272790" cy="58420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3200" b="1" dirty="0">
                    <a:solidFill>
                      <a:srgbClr val="413835"/>
                    </a:solidFill>
                    <a:latin typeface="나눔스퀘어라운드 ExtraBold" charset="0"/>
                    <a:ea typeface="나눔스퀘어라운드 ExtraBold" charset="0"/>
                  </a:rPr>
                  <a:t>구성환경</a:t>
                </a: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BE7F4B5-E14A-4902-9994-2228804A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918" y="2342826"/>
              <a:ext cx="2466483" cy="13875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4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73A-1EAD-4D70-A153-E61423EB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</a:p>
        </p:txBody>
      </p:sp>
    </p:spTree>
    <p:extLst>
      <p:ext uri="{BB962C8B-B14F-4D97-AF65-F5344CB8AC3E}">
        <p14:creationId xmlns:p14="http://schemas.microsoft.com/office/powerpoint/2010/main" val="594046885"/>
      </p:ext>
    </p:extLst>
  </p:cSld>
  <p:clrMapOvr>
    <a:masterClrMapping/>
  </p:clrMapOvr>
  <p:transition spd="med" advClick="0" advTm="2000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3B4FD-C4C6-4D91-8291-FB64E561C626}"/>
              </a:ext>
            </a:extLst>
          </p:cNvPr>
          <p:cNvSpPr txBox="1"/>
          <p:nvPr/>
        </p:nvSpPr>
        <p:spPr>
          <a:xfrm>
            <a:off x="575309" y="5243886"/>
            <a:ext cx="7723301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기능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조회 요청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조회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수행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b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목록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조회 요청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결과 조회 요청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데이터 요청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EA9F5-49F4-47AF-A369-60E71744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018062"/>
            <a:ext cx="10800000" cy="42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82934"/>
      </p:ext>
    </p:extLst>
  </p:cSld>
  <p:clrMapOvr>
    <a:masterClrMapping/>
  </p:clrMapOvr>
  <p:transition spd="slow" advClick="0" advTm="4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CE293-6EE6-4F2B-91D3-2AFDA39E4F19}"/>
              </a:ext>
            </a:extLst>
          </p:cNvPr>
          <p:cNvSpPr txBox="1"/>
          <p:nvPr/>
        </p:nvSpPr>
        <p:spPr>
          <a:xfrm>
            <a:off x="958850" y="5049085"/>
            <a:ext cx="884075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REST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API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블록체인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승인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데이터 전송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데이터 전송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수행 결과 전송</a:t>
            </a:r>
            <a:b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목록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전송 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결과 데이터 전송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데이터 전송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A33864-D07E-407C-BE70-7B62412E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911010"/>
            <a:ext cx="10800000" cy="42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3313"/>
      </p:ext>
    </p:extLst>
  </p:cSld>
  <p:clrMapOvr>
    <a:masterClrMapping/>
  </p:clrMapOvr>
  <p:transition spd="slow" advClick="0" advTm="4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6E509-61F0-4992-8824-D2BA1D2B625A}"/>
              </a:ext>
            </a:extLst>
          </p:cNvPr>
          <p:cNvSpPr txBox="1"/>
          <p:nvPr/>
        </p:nvSpPr>
        <p:spPr>
          <a:xfrm>
            <a:off x="696000" y="4731623"/>
            <a:ext cx="7048500" cy="929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기능 리스트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사용자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DB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조회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추천</a:t>
            </a: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생성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D514D-E35B-4476-B3F0-89A4D4E93C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609264"/>
            <a:ext cx="10800000" cy="3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4969"/>
      </p:ext>
    </p:extLst>
  </p:cSld>
  <p:clrMapOvr>
    <a:masterClrMapping/>
  </p:clrMapOvr>
  <p:transition spd="slow" advClick="0" advTm="4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>
            <a:spLocks/>
          </p:cNvSpPr>
          <p:nvPr/>
        </p:nvSpPr>
        <p:spPr>
          <a:xfrm>
            <a:off x="575310" y="326235"/>
            <a:ext cx="471106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주요 기능 리스트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플로우</a:t>
            </a:r>
            <a:endParaRPr lang="ko-KR" altLang="en-US" sz="3200" b="1" dirty="0">
              <a:solidFill>
                <a:srgbClr val="413835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B916C8-E2F5-40C8-BB1F-910E3BAEB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10" y="1106159"/>
            <a:ext cx="9000000" cy="5265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AF9CA-1B32-4711-A52B-AFD925A69D16}"/>
              </a:ext>
            </a:extLst>
          </p:cNvPr>
          <p:cNvSpPr txBox="1"/>
          <p:nvPr/>
        </p:nvSpPr>
        <p:spPr>
          <a:xfrm>
            <a:off x="1121410" y="4241980"/>
            <a:ext cx="7048500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[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선별된 노드</a:t>
            </a:r>
            <a:r>
              <a:rPr lang="en-US" altLang="ko-KR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]</a:t>
            </a:r>
            <a:r>
              <a:rPr lang="ko-KR" altLang="en-US" sz="2000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기능 리스트 </a:t>
            </a:r>
            <a:endParaRPr lang="en-US" altLang="ko-KR" sz="2000" dirty="0">
              <a:solidFill>
                <a:srgbClr val="6D47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DB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제안 리스트 조회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 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&lt;-&gt; API &lt;-&gt; Blockchain</a:t>
            </a:r>
            <a:r>
              <a:rPr lang="ko-KR" altLang="en-US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6D47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dirty="0">
                <a:solidFill>
                  <a:srgbClr val="806E67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등록</a:t>
            </a:r>
            <a:endParaRPr lang="en-US" altLang="ko-KR" dirty="0">
              <a:solidFill>
                <a:srgbClr val="806E67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773355"/>
      </p:ext>
    </p:extLst>
  </p:cSld>
  <p:clrMapOvr>
    <a:masterClrMapping/>
  </p:clrMapOvr>
  <p:transition spd="slow" advClick="0" advTm="4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F2584-F215-4A8E-9C2F-CB00D6A6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/ UX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016648529"/>
      </p:ext>
    </p:extLst>
  </p:cSld>
  <p:clrMapOvr>
    <a:masterClrMapping/>
  </p:clrMapOvr>
  <p:transition spd="med" advClick="0" advTm="2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재미있는 블록체인 앱을 만들자</a:t>
            </a:r>
            <a:r>
              <a:rPr lang="en-US" altLang="ko-KR" sz="60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60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54275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EDB54D9-1811-4F45-9523-104E0775A53F}"/>
              </a:ext>
            </a:extLst>
          </p:cNvPr>
          <p:cNvSpPr txBox="1"/>
          <p:nvPr/>
        </p:nvSpPr>
        <p:spPr>
          <a:xfrm>
            <a:off x="385894" y="980894"/>
            <a:ext cx="81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0D36A1-5F03-4C19-9053-C9D1A70B0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214200"/>
            <a:ext cx="11197618" cy="64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7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6AE6F0-A7D5-4C47-B2CE-C364A7CF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956C67-6FC8-48B0-9F2B-01442003C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667" y1="27053" x2="57667" y2="27053"/>
                        <a14:foregroundMark x1="57667" y1="27053" x2="60844" y2="26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7A7DD-296C-4F3B-A583-F20C058A5C30}"/>
              </a:ext>
            </a:extLst>
          </p:cNvPr>
          <p:cNvSpPr txBox="1"/>
          <p:nvPr/>
        </p:nvSpPr>
        <p:spPr>
          <a:xfrm>
            <a:off x="8201025" y="395573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1874812763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C68A6-1F14-4F28-A495-E6EBE9F18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D30C48-32A6-4C97-9F2D-2BB0541C3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717" y1="36128" x2="77767" y2="47191"/>
                        <a14:foregroundMark x1="62829" y1="27571" x2="59206" y2="25670"/>
                        <a14:foregroundMark x1="63127" y1="25238" x2="58809" y2="27744"/>
                        <a14:foregroundMark x1="58809" y1="27744" x2="57072" y2="26016"/>
                        <a14:foregroundMark x1="57072" y1="26016" x2="57519" y2="26102"/>
                        <a14:foregroundMark x1="57519" y1="26102" x2="58164" y2="27744"/>
                        <a14:foregroundMark x1="57519" y1="27744" x2="55037" y2="28436"/>
                        <a14:backgroundMark x1="29926" y1="39931" x2="38362" y2="62748"/>
                        <a14:backgroundMark x1="53300" y1="12273" x2="40199" y2="43215"/>
                        <a14:backgroundMark x1="40199" y1="43215" x2="39801" y2="65255"/>
                        <a14:backgroundMark x1="30124" y1="50216" x2="30124" y2="50216"/>
                        <a14:backgroundMark x1="29926" y1="28349" x2="25459" y2="85307"/>
                        <a14:backgroundMark x1="25459" y1="85307" x2="33251" y2="54105"/>
                        <a14:backgroundMark x1="33251" y1="54105" x2="23176" y2="57736"/>
                        <a14:backgroundMark x1="23176" y1="57736" x2="25112" y2="41659"/>
                        <a14:backgroundMark x1="25112" y1="41659" x2="25112" y2="416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146" y="-6991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E8941BD-9289-4D3A-AE14-F2270F4A4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3" b="89888" l="8586" r="89926">
                        <a14:foregroundMark x1="9280" y1="17113" x2="9089" y2="19872"/>
                        <a14:foregroundMark x1="15434" y1="21348" x2="19801" y2="22990"/>
                        <a14:backgroundMark x1="8983" y1="22990" x2="8337" y2="24114"/>
                        <a14:backgroundMark x1="8337" y1="19706" x2="9082" y2="24460"/>
                        <a14:backgroundMark x1="9132" y1="19879" x2="8784" y2="25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933" y="1398"/>
            <a:ext cx="119437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2F239C-AD43-4C1D-811A-4CAEEB5DF7B1}"/>
              </a:ext>
            </a:extLst>
          </p:cNvPr>
          <p:cNvSpPr txBox="1"/>
          <p:nvPr/>
        </p:nvSpPr>
        <p:spPr>
          <a:xfrm>
            <a:off x="1325461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9A165-DCA0-4A34-88FB-560CE0E56DB6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목록 화면 </a:t>
            </a:r>
          </a:p>
        </p:txBody>
      </p:sp>
    </p:spTree>
    <p:extLst>
      <p:ext uri="{BB962C8B-B14F-4D97-AF65-F5344CB8AC3E}">
        <p14:creationId xmlns:p14="http://schemas.microsoft.com/office/powerpoint/2010/main" val="2123807954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1CD5DA-62F6-4ACE-99BF-E700E508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2453BB-6547-4E59-AA8D-5887C9C41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278" y1="24806" x2="19156" y2="23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024" y="-46710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9514A6-B5F8-4A6B-AC5A-07BB8CC3A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5782" y1="26275" x2="58065" y2="256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419" y="74493"/>
            <a:ext cx="11683162" cy="6708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0A0D3-52FF-4F36-892A-8115A6395705}"/>
              </a:ext>
            </a:extLst>
          </p:cNvPr>
          <p:cNvSpPr txBox="1"/>
          <p:nvPr/>
        </p:nvSpPr>
        <p:spPr>
          <a:xfrm>
            <a:off x="1325461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진행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9D7D3-835C-448D-85A8-676DB1FA031A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결과 화면</a:t>
            </a:r>
          </a:p>
        </p:txBody>
      </p:sp>
    </p:spTree>
    <p:extLst>
      <p:ext uri="{BB962C8B-B14F-4D97-AF65-F5344CB8AC3E}">
        <p14:creationId xmlns:p14="http://schemas.microsoft.com/office/powerpoint/2010/main" val="2451449076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AF118A-0EC9-4B15-9C16-DF940C733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688E351-2E45-4EBA-9724-53F27EA6F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9" b="89974" l="9082" r="89975">
                        <a14:foregroundMark x1="17469" y1="19533" x2="17122" y2="19447"/>
                        <a14:foregroundMark x1="9082" y1="16768" x2="9132" y2="18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933" y="1398"/>
            <a:ext cx="1194370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C9407-63AA-4746-8A38-92277847A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476" y1="25583" x2="59355" y2="244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5" y="35902"/>
            <a:ext cx="1194370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E46CA-6985-4ACB-8DCD-D0AEA8008161}"/>
              </a:ext>
            </a:extLst>
          </p:cNvPr>
          <p:cNvSpPr txBox="1"/>
          <p:nvPr/>
        </p:nvSpPr>
        <p:spPr>
          <a:xfrm>
            <a:off x="1325461" y="580338"/>
            <a:ext cx="1870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투표 </a:t>
            </a:r>
            <a:r>
              <a:rPr lang="ko-KR" altLang="en-US" sz="1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내용 상세 화면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6279B-9C46-4668-B30E-4B6F372C5FE9}"/>
              </a:ext>
            </a:extLst>
          </p:cNvPr>
          <p:cNvSpPr txBox="1"/>
          <p:nvPr/>
        </p:nvSpPr>
        <p:spPr>
          <a:xfrm>
            <a:off x="9121629" y="580338"/>
            <a:ext cx="1585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3433340197"/>
      </p:ext>
    </p:extLst>
  </p:cSld>
  <p:clrMapOvr>
    <a:masterClrMapping/>
  </p:clrMapOvr>
  <p:transition spd="slow" advClick="0" advTm="1000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4D95B-0FF8-4CC7-AED7-F19DCFEC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AF6038-982F-4273-9A64-0747BCD0F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9" b="89974" l="9330" r="89975">
                        <a14:foregroundMark x1="9429" y1="28090" x2="9330" y2="330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55" y="1398"/>
            <a:ext cx="1194370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C596C-B528-4C08-8DC8-992723EB828E}"/>
              </a:ext>
            </a:extLst>
          </p:cNvPr>
          <p:cNvSpPr txBox="1"/>
          <p:nvPr/>
        </p:nvSpPr>
        <p:spPr>
          <a:xfrm>
            <a:off x="1325461" y="580338"/>
            <a:ext cx="2550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 제안 화면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추가된 기능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1067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C916C1-239D-481D-875C-55EFC067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6" y="0"/>
            <a:ext cx="11943708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B0189F0-E9D6-447B-BD4B-3930BAEAF017}"/>
              </a:ext>
            </a:extLst>
          </p:cNvPr>
          <p:cNvCxnSpPr>
            <a:cxnSpLocks/>
          </p:cNvCxnSpPr>
          <p:nvPr/>
        </p:nvCxnSpPr>
        <p:spPr>
          <a:xfrm flipH="1">
            <a:off x="5486401" y="457200"/>
            <a:ext cx="66674" cy="6038850"/>
          </a:xfrm>
          <a:prstGeom prst="line">
            <a:avLst/>
          </a:prstGeom>
          <a:ln>
            <a:solidFill>
              <a:srgbClr val="806E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67182"/>
      </p:ext>
    </p:extLst>
  </p:cSld>
  <p:clrMapOvr>
    <a:masterClrMapping/>
  </p:clrMapOvr>
  <p:transition spd="slow" advClick="0" advTm="1000">
    <p:wipe/>
    <p:sndAc>
      <p:stSnd>
        <p:snd r:embed="rId2" name="Paper Turn.wav"/>
      </p:stSnd>
    </p:sndAc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B2E59-8113-4E1F-A1B9-A1DBF4DC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33148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319405" y="1746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latin typeface="나눔스퀘어라운드 ExtraBold" charset="0"/>
                <a:ea typeface="나눔스퀘어라운드 ExtraBold" charset="0"/>
              </a:rPr>
              <a:t>시연 영상</a:t>
            </a:r>
            <a:endParaRPr lang="ko-KR" altLang="en-US" sz="4400" b="1" dirty="0">
              <a:latin typeface="나눔스퀘어라운드 ExtraBold" charset="0"/>
              <a:ea typeface="나눔스퀘어라운드 ExtraBold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7CE81-9C37-4E68-8DD5-7CFFD0C68FC8}"/>
              </a:ext>
            </a:extLst>
          </p:cNvPr>
          <p:cNvSpPr txBox="1"/>
          <p:nvPr/>
        </p:nvSpPr>
        <p:spPr>
          <a:xfrm>
            <a:off x="482600" y="1894840"/>
            <a:ext cx="1070610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이후에 들어가고 싶은 내용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앞선 내용에 대한 정리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그 이후 결론으로 어떤 비즈니스 모델을 통해 사용자들에게 가치를 주는 서비스가 될 것이다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서비스로 사용자가 받는 혜택이 무엇이다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할 수 있는 서비스가 또 어떤 것이다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추가적으로 진행할 수 있는 것이 어떤 것이 있다</a:t>
            </a:r>
            <a:r>
              <a:rPr lang="en-US" altLang="ko-KR" dirty="0"/>
              <a:t>? </a:t>
            </a:r>
            <a:r>
              <a:rPr lang="ko-KR" altLang="en-US" dirty="0"/>
              <a:t>라는 것에 대해 추가 필요</a:t>
            </a: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BC4C8-C576-49C4-A684-76EEC6FD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블록체인인가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4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계속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찾게되는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블록체인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앱을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 </a:t>
            </a:r>
            <a:r>
              <a:rPr lang="en-US" altLang="ko-KR" sz="4800" b="1" dirty="0" err="1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만들자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charset="0"/>
                <a:ea typeface="나눔스퀘어라운드 ExtraBold" charset="0"/>
              </a:rPr>
              <a:t>!</a:t>
            </a:r>
            <a:endParaRPr lang="ko-KR" altLang="en-US" sz="4800" b="1" dirty="0">
              <a:solidFill>
                <a:srgbClr val="F2F4F4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4">
            <a:extLst>
              <a:ext uri="{FF2B5EF4-FFF2-40B4-BE49-F238E27FC236}">
                <a16:creationId xmlns:a16="http://schemas.microsoft.com/office/drawing/2014/main" id="{7E87C750-8D8A-44AC-8591-4E6851A2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35" y="653150"/>
            <a:ext cx="8839200" cy="258762"/>
          </a:xfrm>
        </p:spPr>
        <p:txBody>
          <a:bodyPr>
            <a:noAutofit/>
          </a:bodyPr>
          <a:lstStyle/>
          <a:p>
            <a:pPr algn="l"/>
            <a:r>
              <a:rPr lang="en-AU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Why Blockchain?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58C756-8D6F-4196-9928-C092BF99F87F}"/>
              </a:ext>
            </a:extLst>
          </p:cNvPr>
          <p:cNvGrpSpPr/>
          <p:nvPr/>
        </p:nvGrpSpPr>
        <p:grpSpPr>
          <a:xfrm>
            <a:off x="2103536" y="1361841"/>
            <a:ext cx="2880000" cy="3439830"/>
            <a:chOff x="2074920" y="1361841"/>
            <a:chExt cx="2880000" cy="343983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7AEA08D-E45F-4F3D-980E-098BB9A8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920" y="1361841"/>
              <a:ext cx="2880000" cy="288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D22837-11D2-44DB-8370-2459583B2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920" y="3001671"/>
              <a:ext cx="1800000" cy="18000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ED557D-B05D-43B4-8092-144F1975DDC4}"/>
              </a:ext>
            </a:extLst>
          </p:cNvPr>
          <p:cNvSpPr txBox="1"/>
          <p:nvPr/>
        </p:nvSpPr>
        <p:spPr>
          <a:xfrm>
            <a:off x="2103535" y="5011542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신뢰할 수 있는 투표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AD5473A-4E18-431F-8B5F-D390F27F0B1B}"/>
              </a:ext>
            </a:extLst>
          </p:cNvPr>
          <p:cNvGrpSpPr/>
          <p:nvPr/>
        </p:nvGrpSpPr>
        <p:grpSpPr>
          <a:xfrm>
            <a:off x="6634717" y="1620141"/>
            <a:ext cx="2942363" cy="2621700"/>
            <a:chOff x="6571206" y="1721841"/>
            <a:chExt cx="2942363" cy="2621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5BA343-4929-4D7E-8420-2FB60BF22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569" y="1721841"/>
              <a:ext cx="2520000" cy="25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4A063F-8E23-4B7E-BE3F-D2D1F984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206" y="2543541"/>
              <a:ext cx="1800000" cy="1800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AD37A7-1C30-4B0F-B1D6-B64824E09455}"/>
              </a:ext>
            </a:extLst>
          </p:cNvPr>
          <p:cNvSpPr txBox="1"/>
          <p:nvPr/>
        </p:nvSpPr>
        <p:spPr>
          <a:xfrm>
            <a:off x="6497444" y="4972939"/>
            <a:ext cx="351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시간에 따른 데이터 저장을 통한 타겟 마케팅 가능</a:t>
            </a:r>
            <a:endParaRPr lang="en-US" altLang="ko-KR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852B9-A612-4863-B025-60C193D6E5AB}"/>
              </a:ext>
            </a:extLst>
          </p:cNvPr>
          <p:cNvSpPr txBox="1"/>
          <p:nvPr/>
        </p:nvSpPr>
        <p:spPr>
          <a:xfrm>
            <a:off x="1684543" y="5771427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블록체인 기반 전자 투표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65D471-F872-4E5F-9DDC-633E09B08374}"/>
              </a:ext>
            </a:extLst>
          </p:cNvPr>
          <p:cNvSpPr txBox="1"/>
          <p:nvPr/>
        </p:nvSpPr>
        <p:spPr>
          <a:xfrm>
            <a:off x="6291709" y="5771427"/>
            <a:ext cx="421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나이대별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시대별 전략적 마케팅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복고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044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B2E59-8113-4E1F-A1B9-A1DBF4DC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비즈니스 모델</a:t>
            </a:r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99588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97689" y="143669"/>
            <a:ext cx="8839200" cy="258762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비즈니스 모델 캔버스</a:t>
            </a:r>
            <a:endParaRPr lang="en-AU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997527"/>
              </p:ext>
            </p:extLst>
          </p:nvPr>
        </p:nvGraphicFramePr>
        <p:xfrm>
          <a:off x="1003300" y="465931"/>
          <a:ext cx="10179170" cy="63347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35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666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핵심 파트너</a:t>
                      </a:r>
                      <a:endParaRPr lang="en-US" altLang="ko-KR" sz="24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팬클럽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r>
                        <a:rPr lang="ko-KR" altLang="en-US" sz="12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판매 회사</a:t>
                      </a:r>
                      <a:endParaRPr lang="en-US" altLang="ko-KR" sz="12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소속사</a:t>
                      </a:r>
                      <a:endParaRPr lang="en-US" altLang="ko-KR" sz="12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광고 회사</a:t>
                      </a:r>
                      <a:endParaRPr lang="en-US" altLang="ko-KR" sz="12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endParaRPr lang="en-AU" sz="12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핵심 활동</a:t>
                      </a:r>
                      <a:endParaRPr lang="en-AU" sz="24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물량 확보</a:t>
                      </a:r>
                      <a:endParaRPr lang="en-US" altLang="ko-KR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다양한 팬 활동</a:t>
                      </a:r>
                      <a:endParaRPr lang="en-US" altLang="ko-KR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팬심</a:t>
                      </a: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반영</a:t>
                      </a:r>
                      <a:endParaRPr lang="en-US" altLang="ko-KR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연예인 광고 투입</a:t>
                      </a:r>
                      <a:endParaRPr lang="en-AU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endParaRPr lang="en-AU" sz="11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가치 제안</a:t>
                      </a:r>
                      <a:endParaRPr kumimoji="0" lang="en-AU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연예인 선호도 투표와 경품 응모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추첨을 통해 얻는 연예인 </a:t>
                      </a: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굿즈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연예인 홍보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배너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다양한 투표 제안을 통해 팬이 원하는 컨셉 제안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싸움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rPr>
                        <a:t>악플 없는 앱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관계</a:t>
                      </a:r>
                      <a:r>
                        <a:rPr lang="en-AU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</a:t>
                      </a:r>
                    </a:p>
                    <a:p>
                      <a:r>
                        <a:rPr lang="en-AU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        </a:t>
                      </a: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싸움</a:t>
                      </a:r>
                      <a:r>
                        <a:rPr lang="en-US" altLang="ko-KR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악플 </a:t>
                      </a:r>
                      <a:r>
                        <a:rPr lang="en-US" altLang="ko-KR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X</a:t>
                      </a: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팬들이 직접 제안하는 투표</a:t>
                      </a:r>
                      <a:endParaRPr lang="en-US" altLang="ko-KR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연예인 배너 광고</a:t>
                      </a:r>
                      <a:endParaRPr lang="en-US" altLang="ko-KR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경품 </a:t>
                      </a:r>
                      <a:r>
                        <a:rPr lang="ko-KR" altLang="en-US" sz="1100" b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endParaRPr lang="en-AU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고객</a:t>
                      </a:r>
                      <a:endParaRPr lang="en-AU" sz="24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팬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연예인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소속사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광고회사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r>
                        <a:rPr lang="ko-KR" altLang="en-US" sz="12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판매 회사</a:t>
                      </a:r>
                      <a:endParaRPr lang="en-US" altLang="ko-KR" sz="1200" b="1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endParaRPr lang="en-AU" sz="12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5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2400" b="1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핵심 자원</a:t>
                      </a:r>
                      <a:endParaRPr lang="en-US" altLang="ko-KR" sz="2400" b="1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200" b="1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-  </a:t>
                      </a:r>
                      <a:r>
                        <a:rPr lang="ko-KR" altLang="en-US" sz="1200" b="1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광고</a:t>
                      </a:r>
                      <a:endParaRPr lang="en-US" altLang="ko-KR" sz="1200" b="1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1" baseline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r>
                        <a:rPr lang="ko-KR" altLang="en-US" sz="1200" b="1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아이템</a:t>
                      </a:r>
                      <a:endParaRPr lang="en-US" altLang="ko-KR" sz="1200" b="1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많은 참여 인원</a:t>
                      </a:r>
                      <a:endParaRPr lang="en-AU" sz="11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채널</a:t>
                      </a:r>
                      <a:endParaRPr lang="en-AU" sz="24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어플리케이션</a:t>
                      </a:r>
                      <a:endParaRPr lang="en-US" altLang="ko-KR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팬클럽 사이트</a:t>
                      </a:r>
                      <a:endParaRPr lang="en-US" altLang="ko-KR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171450" indent="-171450">
                        <a:lnSpc>
                          <a:spcPct val="300000"/>
                        </a:lnSpc>
                        <a:buFontTx/>
                        <a:buChar char="-"/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연예인 갤러리</a:t>
                      </a:r>
                      <a:endParaRPr lang="en-AU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884247"/>
                  </a:ext>
                </a:extLst>
              </a:tr>
              <a:tr h="833086">
                <a:tc gridSpan="3">
                  <a:txBody>
                    <a:bodyPr/>
                    <a:lstStyle/>
                    <a:p>
                      <a:r>
                        <a:rPr lang="ko-KR" altLang="en-US" sz="2400" b="1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비용</a:t>
                      </a:r>
                      <a:endParaRPr lang="en-AU" altLang="ko-KR" sz="24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서버 운용 비용</a:t>
                      </a:r>
                      <a:r>
                        <a:rPr lang="en-US" altLang="ko-KR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굿즈</a:t>
                      </a: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구매 비용</a:t>
                      </a:r>
                      <a:r>
                        <a:rPr lang="en-US" altLang="ko-KR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2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홍보 비용</a:t>
                      </a:r>
                      <a:endParaRPr lang="en-AU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endParaRPr lang="en-AU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endParaRPr lang="en-AU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400" b="0" baseline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수익</a:t>
                      </a:r>
                      <a:endParaRPr lang="en-AU" sz="1200" b="0" baseline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투표 판매 수익</a:t>
                      </a:r>
                      <a:r>
                        <a:rPr lang="en-AU" altLang="ko-KR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광고 수입</a:t>
                      </a:r>
                      <a:endParaRPr lang="en-US" altLang="ko-KR" sz="1100" b="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411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7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B2E59-8113-4E1F-A1B9-A1DBF4DC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SWOT</a:t>
            </a:r>
            <a:r>
              <a:rPr lang="ko-KR" altLang="en-US" sz="5400" dirty="0"/>
              <a:t>분석</a:t>
            </a:r>
            <a:r>
              <a:rPr lang="en-US" altLang="ko-KR" sz="5400" dirty="0"/>
              <a:t>?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02772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>
            <a:extLst>
              <a:ext uri="{FF2B5EF4-FFF2-40B4-BE49-F238E27FC236}">
                <a16:creationId xmlns:a16="http://schemas.microsoft.com/office/drawing/2014/main" id="{FC61FE63-7E84-43BD-8BC1-0BC4CA8E624D}"/>
              </a:ext>
            </a:extLst>
          </p:cNvPr>
          <p:cNvGrpSpPr/>
          <p:nvPr/>
        </p:nvGrpSpPr>
        <p:grpSpPr>
          <a:xfrm>
            <a:off x="628804" y="629728"/>
            <a:ext cx="10954371" cy="5441799"/>
            <a:chOff x="952935" y="678000"/>
            <a:chExt cx="7238131" cy="3595684"/>
          </a:xfrm>
        </p:grpSpPr>
        <p:sp>
          <p:nvSpPr>
            <p:cNvPr id="5" name="Shape 782">
              <a:extLst>
                <a:ext uri="{FF2B5EF4-FFF2-40B4-BE49-F238E27FC236}">
                  <a16:creationId xmlns:a16="http://schemas.microsoft.com/office/drawing/2014/main" id="{31D2696F-6AA4-486E-8E8C-EB48BA8EF189}"/>
                </a:ext>
              </a:extLst>
            </p:cNvPr>
            <p:cNvSpPr/>
            <p:nvPr/>
          </p:nvSpPr>
          <p:spPr>
            <a:xfrm rot="10800000">
              <a:off x="6508040" y="1558226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6" name="Shape 782">
              <a:extLst>
                <a:ext uri="{FF2B5EF4-FFF2-40B4-BE49-F238E27FC236}">
                  <a16:creationId xmlns:a16="http://schemas.microsoft.com/office/drawing/2014/main" id="{BDA05744-F8B3-400A-B858-930C9E7C68C4}"/>
                </a:ext>
              </a:extLst>
            </p:cNvPr>
            <p:cNvSpPr/>
            <p:nvPr/>
          </p:nvSpPr>
          <p:spPr>
            <a:xfrm rot="10800000">
              <a:off x="2804637" y="1558226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7" name="Shape 782">
              <a:extLst>
                <a:ext uri="{FF2B5EF4-FFF2-40B4-BE49-F238E27FC236}">
                  <a16:creationId xmlns:a16="http://schemas.microsoft.com/office/drawing/2014/main" id="{FE049C9B-DE8C-454E-8E8F-7E35693B1112}"/>
                </a:ext>
              </a:extLst>
            </p:cNvPr>
            <p:cNvSpPr/>
            <p:nvPr/>
          </p:nvSpPr>
          <p:spPr>
            <a:xfrm rot="10800000">
              <a:off x="4656339" y="1558226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8" name="Shape 782">
              <a:extLst>
                <a:ext uri="{FF2B5EF4-FFF2-40B4-BE49-F238E27FC236}">
                  <a16:creationId xmlns:a16="http://schemas.microsoft.com/office/drawing/2014/main" id="{73AC8CB4-8265-4ED1-AAFE-B3072837CBD8}"/>
                </a:ext>
              </a:extLst>
            </p:cNvPr>
            <p:cNvSpPr/>
            <p:nvPr/>
          </p:nvSpPr>
          <p:spPr>
            <a:xfrm rot="10800000">
              <a:off x="952935" y="1558226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9" name="Shape 782">
              <a:extLst>
                <a:ext uri="{FF2B5EF4-FFF2-40B4-BE49-F238E27FC236}">
                  <a16:creationId xmlns:a16="http://schemas.microsoft.com/office/drawing/2014/main" id="{CAFE1ADF-ABE8-416A-B018-F1554F7314F8}"/>
                </a:ext>
              </a:extLst>
            </p:cNvPr>
            <p:cNvSpPr/>
            <p:nvPr/>
          </p:nvSpPr>
          <p:spPr>
            <a:xfrm rot="10800000">
              <a:off x="6508040" y="1524359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rgbClr val="B99C8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10" name="Oval 60">
              <a:extLst>
                <a:ext uri="{FF2B5EF4-FFF2-40B4-BE49-F238E27FC236}">
                  <a16:creationId xmlns:a16="http://schemas.microsoft.com/office/drawing/2014/main" id="{C01A1187-4834-41E7-854B-2F03CC03E310}"/>
                </a:ext>
              </a:extLst>
            </p:cNvPr>
            <p:cNvSpPr/>
            <p:nvPr/>
          </p:nvSpPr>
          <p:spPr>
            <a:xfrm>
              <a:off x="7018929" y="2179747"/>
              <a:ext cx="661247" cy="6612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hape 782">
              <a:extLst>
                <a:ext uri="{FF2B5EF4-FFF2-40B4-BE49-F238E27FC236}">
                  <a16:creationId xmlns:a16="http://schemas.microsoft.com/office/drawing/2014/main" id="{1F7D556F-8422-416F-9A0B-F4076D95A260}"/>
                </a:ext>
              </a:extLst>
            </p:cNvPr>
            <p:cNvSpPr/>
            <p:nvPr/>
          </p:nvSpPr>
          <p:spPr>
            <a:xfrm rot="10800000">
              <a:off x="2804637" y="1524359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rgbClr val="806E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603B0B58-4A20-4B65-B69F-8DCBC42D8E60}"/>
                </a:ext>
              </a:extLst>
            </p:cNvPr>
            <p:cNvSpPr/>
            <p:nvPr/>
          </p:nvSpPr>
          <p:spPr>
            <a:xfrm>
              <a:off x="2970709" y="3213633"/>
              <a:ext cx="1350881" cy="396565"/>
            </a:xfrm>
            <a:prstGeom prst="rect">
              <a:avLst/>
            </a:prstGeom>
          </p:spPr>
          <p:txBody>
            <a:bodyPr wrap="square" lIns="137168" tIns="68584" rIns="137168" bIns="68584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홍보 이전의 수익의 부재</a:t>
              </a:r>
              <a:endParaRPr lang="en-US" altLang="ko-KR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홍보 수단의 부재</a:t>
              </a:r>
              <a:endParaRPr lang="en-US" altLang="ko-KR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기초 자금 부족</a:t>
              </a:r>
              <a:endParaRPr lang="en-US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FAB81-CF99-4EA0-B5B9-60A9C5A930C5}"/>
                </a:ext>
              </a:extLst>
            </p:cNvPr>
            <p:cNvSpPr txBox="1"/>
            <p:nvPr/>
          </p:nvSpPr>
          <p:spPr>
            <a:xfrm>
              <a:off x="3068803" y="2958803"/>
              <a:ext cx="1154696" cy="213537"/>
            </a:xfrm>
            <a:prstGeom prst="rect">
              <a:avLst/>
            </a:prstGeom>
            <a:noFill/>
          </p:spPr>
          <p:txBody>
            <a:bodyPr wrap="none" lIns="137168" tIns="68584" rIns="137168" bIns="68584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Roboto Regular"/>
                </a:rPr>
                <a:t>약점</a:t>
              </a:r>
              <a:r>
                <a:rPr lang="en-US" altLang="ko-KR" sz="1200" b="1" dirty="0">
                  <a:solidFill>
                    <a:schemeClr val="bg1"/>
                  </a:solidFill>
                  <a:cs typeface="Roboto Regular"/>
                </a:rPr>
                <a:t> (</a:t>
              </a:r>
              <a:r>
                <a:rPr lang="id-ID" sz="1200" b="1" dirty="0">
                  <a:solidFill>
                    <a:schemeClr val="bg1"/>
                  </a:solidFill>
                  <a:cs typeface="Roboto Regular"/>
                </a:rPr>
                <a:t>WEAKNESSES</a:t>
              </a:r>
              <a:r>
                <a:rPr lang="en-US" sz="1200" b="1" dirty="0">
                  <a:solidFill>
                    <a:schemeClr val="bg1"/>
                  </a:solidFill>
                  <a:cs typeface="Roboto Regular"/>
                </a:rPr>
                <a:t>)</a:t>
              </a:r>
              <a:endParaRPr lang="id-ID" sz="1200" b="1" dirty="0">
                <a:solidFill>
                  <a:schemeClr val="bg1"/>
                </a:solidFill>
                <a:cs typeface="Roboto Regular"/>
              </a:endParaRPr>
            </a:p>
          </p:txBody>
        </p:sp>
        <p:sp>
          <p:nvSpPr>
            <p:cNvPr id="14" name="Shape 782">
              <a:extLst>
                <a:ext uri="{FF2B5EF4-FFF2-40B4-BE49-F238E27FC236}">
                  <a16:creationId xmlns:a16="http://schemas.microsoft.com/office/drawing/2014/main" id="{14359FF6-4E00-4B05-AE6F-3D03F5B547AF}"/>
                </a:ext>
              </a:extLst>
            </p:cNvPr>
            <p:cNvSpPr/>
            <p:nvPr/>
          </p:nvSpPr>
          <p:spPr>
            <a:xfrm rot="10800000">
              <a:off x="4656339" y="1524359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rgbClr val="937E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673F98-0A09-460E-930C-692852CEED66}"/>
                </a:ext>
              </a:extLst>
            </p:cNvPr>
            <p:cNvSpPr txBox="1"/>
            <p:nvPr/>
          </p:nvSpPr>
          <p:spPr>
            <a:xfrm>
              <a:off x="3276587" y="678000"/>
              <a:ext cx="72808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</a:t>
              </a:r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69203173-8ACD-4037-ADF9-346FCBF500A9}"/>
                </a:ext>
              </a:extLst>
            </p:cNvPr>
            <p:cNvSpPr/>
            <p:nvPr/>
          </p:nvSpPr>
          <p:spPr>
            <a:xfrm>
              <a:off x="4822411" y="3213633"/>
              <a:ext cx="1350881" cy="498248"/>
            </a:xfrm>
            <a:prstGeom prst="rect">
              <a:avLst/>
            </a:prstGeom>
          </p:spPr>
          <p:txBody>
            <a:bodyPr wrap="square" lIns="137168" tIns="68584" rIns="137168" bIns="68584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Light"/>
                </a:rPr>
                <a:t>프로듀스 </a:t>
              </a:r>
              <a:r>
                <a:rPr lang="en-US" altLang="ko-KR" sz="1000" dirty="0">
                  <a:solidFill>
                    <a:schemeClr val="bg1"/>
                  </a:solidFill>
                  <a:ea typeface="Roboto Regular" charset="0"/>
                  <a:cs typeface="Roboto Light"/>
                </a:rPr>
                <a:t>101 </a:t>
              </a: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Light"/>
                </a:rPr>
                <a:t>시리즈 전편 조작 판명</a:t>
              </a:r>
              <a:endParaRPr lang="en-US" altLang="ko-KR" sz="1000" dirty="0">
                <a:solidFill>
                  <a:schemeClr val="bg1"/>
                </a:solidFill>
                <a:ea typeface="Roboto Regular" charset="0"/>
                <a:cs typeface="Roboto Light"/>
              </a:endParaRPr>
            </a:p>
            <a:p>
              <a:pPr marL="171450" indent="-171450" algn="ctr">
                <a:buFontTx/>
                <a:buChar char="-"/>
              </a:pPr>
              <a:endParaRPr lang="en-US" altLang="ko-KR" sz="1000" dirty="0">
                <a:solidFill>
                  <a:schemeClr val="bg1"/>
                </a:solidFill>
                <a:ea typeface="Roboto Regular" charset="0"/>
                <a:cs typeface="Roboto Light"/>
              </a:endParaRPr>
            </a:p>
            <a:p>
              <a:pPr marL="171450" indent="-171450" algn="ctr">
                <a:buFontTx/>
                <a:buChar char="-"/>
              </a:pPr>
              <a:endParaRPr lang="en-US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A5E33C-7356-4918-89F0-8A191A278FED}"/>
                </a:ext>
              </a:extLst>
            </p:cNvPr>
            <p:cNvSpPr txBox="1"/>
            <p:nvPr/>
          </p:nvSpPr>
          <p:spPr>
            <a:xfrm>
              <a:off x="4869388" y="2958803"/>
              <a:ext cx="1256929" cy="213537"/>
            </a:xfrm>
            <a:prstGeom prst="rect">
              <a:avLst/>
            </a:prstGeom>
            <a:noFill/>
          </p:spPr>
          <p:txBody>
            <a:bodyPr wrap="none" lIns="137168" tIns="68584" rIns="137168" bIns="68584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Roboto Regular"/>
                </a:rPr>
                <a:t>기회</a:t>
              </a:r>
              <a:r>
                <a:rPr lang="en-US" altLang="ko-KR" sz="1200" b="1" dirty="0">
                  <a:solidFill>
                    <a:schemeClr val="bg1"/>
                  </a:solidFill>
                  <a:cs typeface="Roboto Regular"/>
                </a:rPr>
                <a:t>(</a:t>
              </a:r>
              <a:r>
                <a:rPr lang="id-ID" sz="1200" b="1" dirty="0">
                  <a:solidFill>
                    <a:schemeClr val="bg1"/>
                  </a:solidFill>
                  <a:cs typeface="Roboto Regular"/>
                </a:rPr>
                <a:t>OPPORTUNITIES</a:t>
              </a:r>
              <a:r>
                <a:rPr lang="en-US" sz="1200" b="1" dirty="0">
                  <a:solidFill>
                    <a:schemeClr val="bg1"/>
                  </a:solidFill>
                  <a:cs typeface="Roboto Regular"/>
                </a:rPr>
                <a:t>)</a:t>
              </a:r>
              <a:endParaRPr lang="id-ID" sz="1200" b="1" dirty="0">
                <a:solidFill>
                  <a:schemeClr val="bg1"/>
                </a:solidFill>
                <a:cs typeface="Roboto Regular"/>
              </a:endParaRPr>
            </a:p>
          </p:txBody>
        </p:sp>
        <p:sp>
          <p:nvSpPr>
            <p:cNvPr id="18" name="Shape 782">
              <a:extLst>
                <a:ext uri="{FF2B5EF4-FFF2-40B4-BE49-F238E27FC236}">
                  <a16:creationId xmlns:a16="http://schemas.microsoft.com/office/drawing/2014/main" id="{27C21DC7-2491-4677-A48C-8E914D104495}"/>
                </a:ext>
              </a:extLst>
            </p:cNvPr>
            <p:cNvSpPr/>
            <p:nvPr/>
          </p:nvSpPr>
          <p:spPr>
            <a:xfrm rot="10800000">
              <a:off x="952935" y="1524359"/>
              <a:ext cx="1683026" cy="2715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0"/>
                  </a:moveTo>
                  <a:cubicBezTo>
                    <a:pt x="631" y="0"/>
                    <a:pt x="0" y="391"/>
                    <a:pt x="0" y="873"/>
                  </a:cubicBezTo>
                  <a:lnTo>
                    <a:pt x="0" y="19208"/>
                  </a:lnTo>
                  <a:cubicBezTo>
                    <a:pt x="0" y="19690"/>
                    <a:pt x="631" y="20081"/>
                    <a:pt x="1408" y="20081"/>
                  </a:cubicBezTo>
                  <a:lnTo>
                    <a:pt x="9360" y="20081"/>
                  </a:lnTo>
                  <a:lnTo>
                    <a:pt x="10800" y="21600"/>
                  </a:lnTo>
                  <a:lnTo>
                    <a:pt x="12240" y="20081"/>
                  </a:lnTo>
                  <a:lnTo>
                    <a:pt x="20192" y="20081"/>
                  </a:lnTo>
                  <a:cubicBezTo>
                    <a:pt x="20969" y="20081"/>
                    <a:pt x="21600" y="19690"/>
                    <a:pt x="21600" y="19208"/>
                  </a:cubicBezTo>
                  <a:lnTo>
                    <a:pt x="21600" y="873"/>
                  </a:lnTo>
                  <a:cubicBezTo>
                    <a:pt x="21600" y="391"/>
                    <a:pt x="20969" y="0"/>
                    <a:pt x="20192" y="0"/>
                  </a:cubicBezTo>
                  <a:lnTo>
                    <a:pt x="1408" y="0"/>
                  </a:lnTo>
                  <a:close/>
                </a:path>
              </a:pathLst>
            </a:custGeom>
            <a:solidFill>
              <a:srgbClr val="41383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1400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89F73D13-AB4E-4010-A01C-F350FC129BDC}"/>
                </a:ext>
              </a:extLst>
            </p:cNvPr>
            <p:cNvSpPr/>
            <p:nvPr/>
          </p:nvSpPr>
          <p:spPr>
            <a:xfrm>
              <a:off x="1119008" y="3213633"/>
              <a:ext cx="1350881" cy="396565"/>
            </a:xfrm>
            <a:prstGeom prst="rect">
              <a:avLst/>
            </a:prstGeom>
          </p:spPr>
          <p:txBody>
            <a:bodyPr wrap="square" lIns="137168" tIns="68584" rIns="137168" bIns="68584">
              <a:spAutoFit/>
            </a:bodyPr>
            <a:lstStyle/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팬에게 신뢰감 제공</a:t>
              </a:r>
              <a:endParaRPr lang="en-US" altLang="ko-KR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  <a:p>
              <a:pPr marL="171450" indent="-171450" algn="ctr">
                <a:buFontTx/>
                <a:buChar char="-"/>
              </a:pPr>
              <a:r>
                <a:rPr lang="ko-KR" altLang="en-US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보상 플랫폼 </a:t>
              </a:r>
              <a:r>
                <a:rPr lang="en-US" altLang="ko-KR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( </a:t>
              </a:r>
              <a:r>
                <a:rPr lang="ko-KR" altLang="en-US" sz="1000" dirty="0" err="1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굿즈</a:t>
              </a:r>
              <a:r>
                <a:rPr lang="en-US" altLang="ko-KR" sz="1000" dirty="0">
                  <a:solidFill>
                    <a:schemeClr val="bg1"/>
                  </a:solidFill>
                  <a:ea typeface="Roboto Regular" charset="0"/>
                  <a:cs typeface="Roboto Regular" charset="0"/>
                </a:rPr>
                <a:t>)</a:t>
              </a:r>
            </a:p>
            <a:p>
              <a:pPr marL="171450" indent="-171450" algn="ctr">
                <a:buFontTx/>
                <a:buChar char="-"/>
              </a:pPr>
              <a:endParaRPr lang="en-US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9430C5-F36C-4340-AD17-5CC222F690CF}"/>
                </a:ext>
              </a:extLst>
            </p:cNvPr>
            <p:cNvSpPr txBox="1"/>
            <p:nvPr/>
          </p:nvSpPr>
          <p:spPr>
            <a:xfrm>
              <a:off x="1254405" y="2958803"/>
              <a:ext cx="1080087" cy="213537"/>
            </a:xfrm>
            <a:prstGeom prst="rect">
              <a:avLst/>
            </a:prstGeom>
            <a:noFill/>
          </p:spPr>
          <p:txBody>
            <a:bodyPr wrap="none" lIns="137168" tIns="68584" rIns="137168" bIns="68584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Roboto Regular"/>
                </a:rPr>
                <a:t>강점 </a:t>
              </a:r>
              <a:r>
                <a:rPr lang="en-US" altLang="ko-KR" sz="1200" b="1" dirty="0">
                  <a:solidFill>
                    <a:schemeClr val="bg1"/>
                  </a:solidFill>
                  <a:cs typeface="Roboto Regular"/>
                </a:rPr>
                <a:t>(</a:t>
              </a:r>
              <a:r>
                <a:rPr lang="id-ID" sz="1200" b="1" dirty="0">
                  <a:solidFill>
                    <a:schemeClr val="bg1"/>
                  </a:solidFill>
                  <a:cs typeface="Roboto Regular"/>
                </a:rPr>
                <a:t>STRENGTHS</a:t>
              </a:r>
              <a:r>
                <a:rPr lang="en-US" sz="1200" b="1" dirty="0">
                  <a:solidFill>
                    <a:schemeClr val="bg1"/>
                  </a:solidFill>
                  <a:cs typeface="Roboto Regular"/>
                </a:rPr>
                <a:t>)</a:t>
              </a:r>
              <a:endParaRPr lang="id-ID" sz="1200" b="1" dirty="0">
                <a:solidFill>
                  <a:schemeClr val="bg1"/>
                </a:solidFill>
                <a:cs typeface="Roboto Regular"/>
              </a:endParaRPr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F2189DA5-9FB9-433A-BE70-FB0CC7511DAC}"/>
                </a:ext>
              </a:extLst>
            </p:cNvPr>
            <p:cNvSpPr/>
            <p:nvPr/>
          </p:nvSpPr>
          <p:spPr>
            <a:xfrm>
              <a:off x="6674112" y="3213633"/>
              <a:ext cx="1350881" cy="600172"/>
            </a:xfrm>
            <a:prstGeom prst="rect">
              <a:avLst/>
            </a:prstGeom>
          </p:spPr>
          <p:txBody>
            <a:bodyPr wrap="square" lIns="137168" tIns="68584" rIns="137168" bIns="68584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ea typeface="Roboto Regular" charset="0"/>
                  <a:cs typeface="Roboto Light"/>
                </a:rPr>
                <a:t>Buying and selling a product lorem service.</a:t>
              </a:r>
              <a:endParaRPr lang="en-US" sz="1000" dirty="0">
                <a:solidFill>
                  <a:schemeClr val="bg1"/>
                </a:solidFill>
                <a:ea typeface="Roboto Regular" charset="0"/>
                <a:cs typeface="Roboto Regular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480193-9DBB-40D9-84E8-C3F877F70FBE}"/>
                </a:ext>
              </a:extLst>
            </p:cNvPr>
            <p:cNvSpPr txBox="1"/>
            <p:nvPr/>
          </p:nvSpPr>
          <p:spPr>
            <a:xfrm>
              <a:off x="6899455" y="2958803"/>
              <a:ext cx="900194" cy="213537"/>
            </a:xfrm>
            <a:prstGeom prst="rect">
              <a:avLst/>
            </a:prstGeom>
            <a:noFill/>
          </p:spPr>
          <p:txBody>
            <a:bodyPr wrap="none" lIns="137168" tIns="68584" rIns="137168" bIns="68584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cs typeface="Roboto Regular"/>
                </a:rPr>
                <a:t>위협</a:t>
              </a:r>
              <a:r>
                <a:rPr lang="en-US" altLang="ko-KR" sz="1200" b="1" dirty="0">
                  <a:solidFill>
                    <a:schemeClr val="bg1"/>
                  </a:solidFill>
                  <a:cs typeface="Roboto Regular"/>
                </a:rPr>
                <a:t>(</a:t>
              </a:r>
              <a:r>
                <a:rPr lang="id-ID" sz="1200" b="1" dirty="0">
                  <a:solidFill>
                    <a:schemeClr val="bg1"/>
                  </a:solidFill>
                  <a:cs typeface="Roboto Regular"/>
                </a:rPr>
                <a:t>THREATS</a:t>
              </a:r>
              <a:r>
                <a:rPr lang="en-US" sz="1200" b="1" dirty="0">
                  <a:solidFill>
                    <a:schemeClr val="bg1"/>
                  </a:solidFill>
                  <a:cs typeface="Roboto Regular"/>
                </a:rPr>
                <a:t>)</a:t>
              </a:r>
              <a:endParaRPr lang="id-ID" sz="1200" b="1" dirty="0">
                <a:solidFill>
                  <a:schemeClr val="bg1"/>
                </a:solidFill>
                <a:cs typeface="Roboto Regular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B7191D-B64F-4BE6-BE0B-3E891394CEC4}"/>
                </a:ext>
              </a:extLst>
            </p:cNvPr>
            <p:cNvSpPr txBox="1"/>
            <p:nvPr/>
          </p:nvSpPr>
          <p:spPr>
            <a:xfrm>
              <a:off x="1546903" y="678000"/>
              <a:ext cx="49885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701ECF-FD74-4504-A516-1E2579208234}"/>
                </a:ext>
              </a:extLst>
            </p:cNvPr>
            <p:cNvSpPr txBox="1"/>
            <p:nvPr/>
          </p:nvSpPr>
          <p:spPr>
            <a:xfrm>
              <a:off x="5191686" y="678000"/>
              <a:ext cx="61747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6F7DC3-97BE-46C1-9B46-F385F037F1E7}"/>
                </a:ext>
              </a:extLst>
            </p:cNvPr>
            <p:cNvSpPr txBox="1"/>
            <p:nvPr/>
          </p:nvSpPr>
          <p:spPr>
            <a:xfrm>
              <a:off x="7071786" y="678000"/>
              <a:ext cx="56137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>
                  <a:solidFill>
                    <a:schemeClr val="bg2">
                      <a:lumMod val="50000"/>
                    </a:schemeClr>
                  </a:solidFill>
                </a:rPr>
                <a:t>T</a:t>
              </a:r>
            </a:p>
          </p:txBody>
        </p:sp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B6799FD1-35EF-4FBF-AE88-D13523E9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620" y="2305167"/>
              <a:ext cx="358555" cy="431568"/>
            </a:xfrm>
            <a:prstGeom prst="rect">
              <a:avLst/>
            </a:prstGeom>
          </p:spPr>
        </p:pic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C46245D1-BE71-44BD-8FCF-2660D91B768C}"/>
                </a:ext>
              </a:extLst>
            </p:cNvPr>
            <p:cNvSpPr/>
            <p:nvPr/>
          </p:nvSpPr>
          <p:spPr>
            <a:xfrm>
              <a:off x="1463825" y="2179747"/>
              <a:ext cx="661247" cy="6612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58">
              <a:extLst>
                <a:ext uri="{FF2B5EF4-FFF2-40B4-BE49-F238E27FC236}">
                  <a16:creationId xmlns:a16="http://schemas.microsoft.com/office/drawing/2014/main" id="{18B70F32-47CC-43E3-B6DC-9784DFC41BDB}"/>
                </a:ext>
              </a:extLst>
            </p:cNvPr>
            <p:cNvSpPr/>
            <p:nvPr/>
          </p:nvSpPr>
          <p:spPr>
            <a:xfrm>
              <a:off x="3315526" y="2179747"/>
              <a:ext cx="661247" cy="6612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59">
              <a:extLst>
                <a:ext uri="{FF2B5EF4-FFF2-40B4-BE49-F238E27FC236}">
                  <a16:creationId xmlns:a16="http://schemas.microsoft.com/office/drawing/2014/main" id="{B6237567-24BD-4012-AC87-470A4BF24E4A}"/>
                </a:ext>
              </a:extLst>
            </p:cNvPr>
            <p:cNvSpPr/>
            <p:nvPr/>
          </p:nvSpPr>
          <p:spPr>
            <a:xfrm>
              <a:off x="5167228" y="2179747"/>
              <a:ext cx="661247" cy="6612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15">
              <a:extLst>
                <a:ext uri="{FF2B5EF4-FFF2-40B4-BE49-F238E27FC236}">
                  <a16:creationId xmlns:a16="http://schemas.microsoft.com/office/drawing/2014/main" id="{45052F82-5983-494D-9C93-9A1E5A038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755" y="2279766"/>
              <a:ext cx="414071" cy="431568"/>
            </a:xfrm>
            <a:prstGeom prst="rect">
              <a:avLst/>
            </a:prstGeom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179116F1-6AF1-48B0-9048-9405E573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819" y="2307852"/>
              <a:ext cx="475864" cy="392335"/>
            </a:xfrm>
            <a:prstGeom prst="rect">
              <a:avLst/>
            </a:prstGeom>
          </p:spPr>
        </p:pic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CDFC5501-9EB6-4739-AE74-90BC1EE05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103" y="2296701"/>
              <a:ext cx="352594" cy="431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80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326" y="2834190"/>
            <a:ext cx="7015348" cy="1189619"/>
          </a:xfrm>
          <a:solidFill>
            <a:srgbClr val="F2F4F4"/>
          </a:solidFill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팬은 투표를 진행하고</a:t>
            </a:r>
            <a:r>
              <a:rPr lang="en-US" altLang="ko-KR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,</a:t>
            </a:r>
            <a:endParaRPr lang="ko-KR" altLang="en-US" sz="60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7DDCE-EB6C-49FC-AEA0-553F98CA8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22" y="2360730"/>
            <a:ext cx="180000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AD501C-BD6E-4048-8039-400E580878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378" y="236073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8011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리워드도 받고</a:t>
            </a:r>
            <a:r>
              <a:rPr lang="en-US" altLang="ko-KR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,</a:t>
            </a:r>
            <a:endParaRPr lang="ko-KR" altLang="en-US" sz="60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605D12-B868-4CC7-879C-6AF113D75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36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40499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좋아하는 연예인의 문제도 내며</a:t>
            </a:r>
            <a:r>
              <a:rPr lang="en-US" altLang="ko-KR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,</a:t>
            </a:r>
            <a:endParaRPr lang="ko-KR" altLang="en-US" sz="60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12247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연예인을 위한 이벤트도 진행하고</a:t>
            </a:r>
            <a:r>
              <a:rPr lang="en-US" altLang="ko-KR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,</a:t>
            </a:r>
            <a:endParaRPr lang="ko-KR" altLang="en-US" sz="60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12310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8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팬들의 새로운 </a:t>
            </a:r>
            <a:r>
              <a:rPr lang="ko-KR" altLang="en-US" sz="4800" b="1" dirty="0" err="1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워너비를</a:t>
            </a:r>
            <a:r>
              <a:rPr lang="ko-KR" altLang="en-US" sz="48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 알 수 있는 공간</a:t>
            </a:r>
          </a:p>
        </p:txBody>
      </p:sp>
    </p:spTree>
    <p:extLst>
      <p:ext uri="{BB962C8B-B14F-4D97-AF65-F5344CB8AC3E}">
        <p14:creationId xmlns:p14="http://schemas.microsoft.com/office/powerpoint/2010/main" val="2548362016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50B4E-D83B-42CB-AB03-B428E314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985"/>
            <a:ext cx="10515600" cy="132588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돈 버는 </a:t>
            </a:r>
            <a:r>
              <a:rPr lang="ko-KR" altLang="en-US" b="1" dirty="0" err="1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ko-KR" altLang="en-US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B99C8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?? </a:t>
            </a:r>
            <a:r>
              <a:rPr lang="ko-KR" altLang="en-US" b="1" dirty="0" err="1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잼라이브</a:t>
            </a:r>
            <a:endParaRPr lang="ko-KR" altLang="en-US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73B43D-9839-492E-9143-E8454E759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15" y="1444625"/>
            <a:ext cx="2807970" cy="5141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8E2BDB-1F32-447B-8EE4-B7F51FA4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5" y="1444625"/>
            <a:ext cx="2849880" cy="513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3BDB5B-6B92-47B0-BDF5-6F90E901F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" y="1452245"/>
            <a:ext cx="3155315" cy="514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0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4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94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4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552"/>
            <a:ext cx="10516235" cy="6228272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Make for Fan, </a:t>
            </a:r>
            <a:b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of the Fan,</a:t>
            </a:r>
            <a:b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by the Fan,</a:t>
            </a:r>
            <a:b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</a:br>
            <a:r>
              <a:rPr lang="en-US" altLang="ko-KR" sz="66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for the Fan.</a:t>
            </a:r>
            <a:endParaRPr lang="ko-KR" altLang="en-US" sz="66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85617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CAB99-D4AF-4B80-B47F-9C08D0E4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790"/>
            <a:ext cx="10516235" cy="285305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감사합니다</a:t>
            </a:r>
            <a:r>
              <a:rPr lang="en-US" altLang="ko-KR" sz="6000" b="1" dirty="0">
                <a:solidFill>
                  <a:schemeClr val="tx1"/>
                </a:solidFill>
                <a:latin typeface="나눔스퀘어라운드 ExtraBold" charset="0"/>
                <a:ea typeface="나눔스퀘어라운드 ExtraBold" charset="0"/>
              </a:rPr>
              <a:t>.</a:t>
            </a:r>
            <a:endParaRPr lang="ko-KR" altLang="en-US" sz="6000" b="1" dirty="0">
              <a:solidFill>
                <a:schemeClr val="tx1"/>
              </a:solidFill>
              <a:latin typeface="나눔스퀘어라운드 ExtraBold" charset="0"/>
              <a:ea typeface="나눔스퀘어라운드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38692"/>
      </p:ext>
    </p:extLst>
  </p:cSld>
  <p:clrMapOvr>
    <a:masterClrMapping/>
  </p:clrMapOvr>
  <p:transition spd="slow" advClick="0" advTm="15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6E6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FD13F-9FED-4E4A-9E50-CB024DBF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정보를 다 알아야하는 </a:t>
            </a:r>
            <a:r>
              <a:rPr lang="ko-KR" altLang="en-US" sz="4800" b="1" dirty="0" err="1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  <a:endParaRPr lang="ko-KR" altLang="en-US" sz="48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2000">
        <p:pull/>
      </p:transition>
    </mc:Choice>
    <mc:Fallback xmlns="">
      <p:transition spd="slow" advClick="0" advTm="2000">
        <p:pull dir="l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99C8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3316C-7CE9-4ED2-B318-5C9EAC22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340"/>
            <a:ext cx="10515600" cy="876300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41383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정답 공유 사이트의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D9734-9B75-46DA-8DB0-8D9EA463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90" y="1057275"/>
            <a:ext cx="8263255" cy="55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">
        <p14:reveal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11DCF6C-41EF-4F3F-856D-A6C269D8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사람들끼리 공유하면서 </a:t>
            </a:r>
            <a:b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ko-KR" altLang="en-US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퀴즈쇼의 의미가 사라졌다</a:t>
            </a:r>
            <a:r>
              <a:rPr lang="en-US" altLang="ko-KR" sz="4800" b="1" dirty="0">
                <a:solidFill>
                  <a:srgbClr val="F2F4F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4800" b="1" dirty="0">
              <a:solidFill>
                <a:srgbClr val="F2F4F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62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fallOver"/>
      </p:transition>
    </mc:Choice>
    <mc:Fallback xmlns:p14="http://schemas.microsoft.com/office/powerpoint/2010/main"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1383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Pages>33</Pages>
  <Words>601</Words>
  <Characters>0</Characters>
  <Application>Microsoft Office PowerPoint</Application>
  <DocSecurity>0</DocSecurity>
  <PresentationFormat>와이드스크린</PresentationFormat>
  <Lines>0</Lines>
  <Paragraphs>138</Paragraphs>
  <Slides>61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6" baseType="lpstr">
      <vt:lpstr>나눔스퀘어 ExtraBold</vt:lpstr>
      <vt:lpstr>나눔스퀘어라운드 ExtraBold</vt:lpstr>
      <vt:lpstr>맑은 고딕</vt:lpstr>
      <vt:lpstr>Arial</vt:lpstr>
      <vt:lpstr>Office 테마</vt:lpstr>
      <vt:lpstr>문제야 문제!!</vt:lpstr>
      <vt:lpstr>왜 만들었을까?</vt:lpstr>
      <vt:lpstr>쉽게 이용할 수 있는 블록체인 앱을 만들자!</vt:lpstr>
      <vt:lpstr>재미있는 블록체인 앱을 만들자!</vt:lpstr>
      <vt:lpstr> 계속 찾게되는 블록체인 앱을 만들자!</vt:lpstr>
      <vt:lpstr>돈 버는 퀴즈쇼 ?? 잼라이브</vt:lpstr>
      <vt:lpstr>정보를 다 알아야하는 퀴즈쇼…</vt:lpstr>
      <vt:lpstr>정답 공유 사이트의 등장</vt:lpstr>
      <vt:lpstr>사람들끼리 공유하면서  퀴즈쇼의 의미가 사라졌다.</vt:lpstr>
      <vt:lpstr>문제야.. 문제..</vt:lpstr>
      <vt:lpstr>근데… 재미로 프로젝트를  진행하는게 의미가 있을까? 좀 더 의미 있는  프로젝트를 생각해볼까…</vt:lpstr>
      <vt:lpstr>지금 가장 문제가 되는 연예계를 대상으로  좋은 해결 방안이 될 수 있진 않을까?</vt:lpstr>
      <vt:lpstr>PowerPoint 프레젠테이션</vt:lpstr>
      <vt:lpstr>PowerPoint 프레젠테이션</vt:lpstr>
      <vt:lpstr>PowerPoint 프레젠테이션</vt:lpstr>
      <vt:lpstr>팬들의 문화  잘 지켜지고 있을까?</vt:lpstr>
      <vt:lpstr>100% 국민에 의한 투표, 국민프로듀서?</vt:lpstr>
      <vt:lpstr>투표에 대한 신뢰도 하락, 팬들간의 내부 분열</vt:lpstr>
      <vt:lpstr>서로 물고 뜯는 팬 문화?</vt:lpstr>
      <vt:lpstr>팬심(Fan-心) 악이용</vt:lpstr>
      <vt:lpstr>이게 팬들을 위한건가?</vt:lpstr>
      <vt:lpstr>이대로 K-POP 괜찮을까?</vt:lpstr>
      <vt:lpstr>지나친 경쟁때문에 서로에게 아픔을 남기는 것 아닐까?</vt:lpstr>
      <vt:lpstr>이대로는 안되겠다. 팬을 위한 앱을 만들어야지 깨끗한 투표결과를 보여주자  팬에게 혜택이 돌아가게 만들자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목표</vt:lpstr>
      <vt:lpstr>PowerPoint 프레젠테이션</vt:lpstr>
      <vt:lpstr>무엇으로 만들었나?</vt:lpstr>
      <vt:lpstr>PowerPoint 프레젠테이션</vt:lpstr>
      <vt:lpstr>주요 기능 리스트/플로우</vt:lpstr>
      <vt:lpstr>PowerPoint 프레젠테이션</vt:lpstr>
      <vt:lpstr>PowerPoint 프레젠테이션</vt:lpstr>
      <vt:lpstr>PowerPoint 프레젠테이션</vt:lpstr>
      <vt:lpstr>PowerPoint 프레젠테이션</vt:lpstr>
      <vt:lpstr>UI / UX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시연 영상</vt:lpstr>
      <vt:lpstr>왜 블록체인인가?</vt:lpstr>
      <vt:lpstr>Why Blockchain?</vt:lpstr>
      <vt:lpstr>비즈니스 모델?</vt:lpstr>
      <vt:lpstr>비즈니스 모델 캔버스</vt:lpstr>
      <vt:lpstr>SWOT분석?</vt:lpstr>
      <vt:lpstr>PowerPoint 프레젠테이션</vt:lpstr>
      <vt:lpstr>팬은 투표를 진행하고,</vt:lpstr>
      <vt:lpstr>리워드도 받고,</vt:lpstr>
      <vt:lpstr>좋아하는 연예인의 문제도 내며,</vt:lpstr>
      <vt:lpstr>연예인을 위한 이벤트도 진행하고,</vt:lpstr>
      <vt:lpstr>팬들의 새로운 워너비를 알 수 있는 공간</vt:lpstr>
      <vt:lpstr>Make for Fan,  of the Fan, by the Fan, for the Fan.</vt:lpstr>
      <vt:lpstr>감사합니다.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hansol</dc:creator>
  <cp:lastModifiedBy>choi hansol</cp:lastModifiedBy>
  <cp:revision>68</cp:revision>
  <dcterms:modified xsi:type="dcterms:W3CDTF">2019-11-21T07:31:39Z</dcterms:modified>
</cp:coreProperties>
</file>